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8" r:id="rId3"/>
    <p:sldId id="459" r:id="rId4"/>
    <p:sldId id="458" r:id="rId5"/>
    <p:sldId id="460" r:id="rId6"/>
    <p:sldId id="480" r:id="rId7"/>
    <p:sldId id="461" r:id="rId8"/>
    <p:sldId id="2076137624" r:id="rId9"/>
    <p:sldId id="2076137625" r:id="rId10"/>
    <p:sldId id="257" r:id="rId11"/>
    <p:sldId id="2076137626" r:id="rId12"/>
    <p:sldId id="2076137588" r:id="rId13"/>
    <p:sldId id="2076137618" r:id="rId14"/>
    <p:sldId id="2076137619" r:id="rId15"/>
    <p:sldId id="2076137594" r:id="rId16"/>
    <p:sldId id="12540005" r:id="rId17"/>
    <p:sldId id="2076137596" r:id="rId18"/>
    <p:sldId id="12540006" r:id="rId19"/>
    <p:sldId id="2076137597" r:id="rId20"/>
    <p:sldId id="2076137598" r:id="rId21"/>
    <p:sldId id="2076137599" r:id="rId22"/>
    <p:sldId id="259" r:id="rId23"/>
    <p:sldId id="482" r:id="rId24"/>
    <p:sldId id="260" r:id="rId25"/>
    <p:sldId id="2076137570" r:id="rId26"/>
    <p:sldId id="12540368" r:id="rId27"/>
    <p:sldId id="267" r:id="rId28"/>
    <p:sldId id="261" r:id="rId29"/>
    <p:sldId id="262" r:id="rId30"/>
    <p:sldId id="474" r:id="rId31"/>
    <p:sldId id="469" r:id="rId32"/>
    <p:sldId id="464" r:id="rId33"/>
    <p:sldId id="489" r:id="rId34"/>
    <p:sldId id="490" r:id="rId35"/>
    <p:sldId id="491" r:id="rId36"/>
    <p:sldId id="492" r:id="rId37"/>
    <p:sldId id="493" r:id="rId38"/>
    <p:sldId id="465" r:id="rId39"/>
    <p:sldId id="466" r:id="rId40"/>
    <p:sldId id="263" r:id="rId41"/>
    <p:sldId id="476" r:id="rId42"/>
    <p:sldId id="477" r:id="rId43"/>
    <p:sldId id="265" r:id="rId44"/>
    <p:sldId id="514" r:id="rId45"/>
    <p:sldId id="515" r:id="rId46"/>
    <p:sldId id="516" r:id="rId47"/>
    <p:sldId id="518" r:id="rId48"/>
    <p:sldId id="2076137627" r:id="rId49"/>
    <p:sldId id="487" r:id="rId50"/>
    <p:sldId id="488" r:id="rId51"/>
    <p:sldId id="2076137628" r:id="rId52"/>
    <p:sldId id="12539949" r:id="rId53"/>
    <p:sldId id="12540354" r:id="rId54"/>
    <p:sldId id="12540355" r:id="rId55"/>
    <p:sldId id="12540353" r:id="rId56"/>
    <p:sldId id="12540356" r:id="rId57"/>
    <p:sldId id="309" r:id="rId58"/>
    <p:sldId id="2076137661" r:id="rId59"/>
    <p:sldId id="12540358" r:id="rId60"/>
    <p:sldId id="12540361" r:id="rId6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9" d="100"/>
          <a:sy n="79" d="100"/>
        </p:scale>
        <p:origin x="5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0.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_rels/data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8C8C48-7AC2-455C-BBCE-D0771BBBDB8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53AA8CA-56AA-4EBD-B411-651B3DD6B304}">
      <dgm:prSet custT="1"/>
      <dgm:spPr/>
      <dgm:t>
        <a:bodyPr/>
        <a:lstStyle/>
        <a:p>
          <a:r>
            <a:rPr lang="en-US" sz="2400" b="0" i="0" dirty="0"/>
            <a:t>Healthcare: Predictive analytics to forecast outbreaks.</a:t>
          </a:r>
          <a:endParaRPr lang="en-US" sz="2400" dirty="0"/>
        </a:p>
      </dgm:t>
    </dgm:pt>
    <dgm:pt modelId="{5091EFC3-3FC1-4DB1-9255-997152A73770}" type="parTrans" cxnId="{069AE5CB-7619-414C-9E89-E616D73F34FA}">
      <dgm:prSet/>
      <dgm:spPr/>
      <dgm:t>
        <a:bodyPr/>
        <a:lstStyle/>
        <a:p>
          <a:endParaRPr lang="en-US"/>
        </a:p>
      </dgm:t>
    </dgm:pt>
    <dgm:pt modelId="{2EC3413D-0C70-43F7-A9C3-18F030CC6187}" type="sibTrans" cxnId="{069AE5CB-7619-414C-9E89-E616D73F34FA}">
      <dgm:prSet/>
      <dgm:spPr/>
      <dgm:t>
        <a:bodyPr/>
        <a:lstStyle/>
        <a:p>
          <a:endParaRPr lang="en-US"/>
        </a:p>
      </dgm:t>
    </dgm:pt>
    <dgm:pt modelId="{A267DBC1-40C3-40D0-B4C5-2C15F9621BED}">
      <dgm:prSet custT="1"/>
      <dgm:spPr/>
      <dgm:t>
        <a:bodyPr/>
        <a:lstStyle/>
        <a:p>
          <a:r>
            <a:rPr lang="en-US" sz="2400" b="0" i="0" dirty="0"/>
            <a:t>Finance: Fraud detection using machine learning.</a:t>
          </a:r>
          <a:endParaRPr lang="en-US" sz="2400" dirty="0"/>
        </a:p>
      </dgm:t>
    </dgm:pt>
    <dgm:pt modelId="{7645C627-AFB7-430A-A520-4D589FC850F2}" type="parTrans" cxnId="{3BD02586-3A62-4BC3-9562-2A1B4169F05B}">
      <dgm:prSet/>
      <dgm:spPr/>
      <dgm:t>
        <a:bodyPr/>
        <a:lstStyle/>
        <a:p>
          <a:endParaRPr lang="en-US"/>
        </a:p>
      </dgm:t>
    </dgm:pt>
    <dgm:pt modelId="{03FFCCEA-D13D-4FAD-91F1-F76346BF0E68}" type="sibTrans" cxnId="{3BD02586-3A62-4BC3-9562-2A1B4169F05B}">
      <dgm:prSet/>
      <dgm:spPr/>
      <dgm:t>
        <a:bodyPr/>
        <a:lstStyle/>
        <a:p>
          <a:endParaRPr lang="en-US"/>
        </a:p>
      </dgm:t>
    </dgm:pt>
    <dgm:pt modelId="{56E0C07C-F91D-4A21-8D99-236454425C67}">
      <dgm:prSet custT="1"/>
      <dgm:spPr/>
      <dgm:t>
        <a:bodyPr/>
        <a:lstStyle/>
        <a:p>
          <a:r>
            <a:rPr lang="en-US" sz="2400" b="0" i="0" dirty="0"/>
            <a:t>E-commerce: Personalized product recommendations.</a:t>
          </a:r>
          <a:endParaRPr lang="en-US" sz="2400" dirty="0"/>
        </a:p>
      </dgm:t>
    </dgm:pt>
    <dgm:pt modelId="{44A5CE98-2050-475D-9629-6D07737E47EB}" type="parTrans" cxnId="{2CFF0246-6E30-444F-92F2-9C122C898E55}">
      <dgm:prSet/>
      <dgm:spPr/>
      <dgm:t>
        <a:bodyPr/>
        <a:lstStyle/>
        <a:p>
          <a:endParaRPr lang="en-US"/>
        </a:p>
      </dgm:t>
    </dgm:pt>
    <dgm:pt modelId="{967DC5DB-7010-418E-86A9-7D10D03B9E23}" type="sibTrans" cxnId="{2CFF0246-6E30-444F-92F2-9C122C898E55}">
      <dgm:prSet/>
      <dgm:spPr/>
      <dgm:t>
        <a:bodyPr/>
        <a:lstStyle/>
        <a:p>
          <a:endParaRPr lang="en-US"/>
        </a:p>
      </dgm:t>
    </dgm:pt>
    <dgm:pt modelId="{46C51CF4-161B-4CC5-BCA8-FF101EA632BA}" type="pres">
      <dgm:prSet presAssocID="{E18C8C48-7AC2-455C-BBCE-D0771BBBDB8D}" presName="diagram" presStyleCnt="0">
        <dgm:presLayoutVars>
          <dgm:dir/>
          <dgm:resizeHandles val="exact"/>
        </dgm:presLayoutVars>
      </dgm:prSet>
      <dgm:spPr/>
    </dgm:pt>
    <dgm:pt modelId="{19CF7BEB-B165-4542-8A42-45B74B729D1D}" type="pres">
      <dgm:prSet presAssocID="{753AA8CA-56AA-4EBD-B411-651B3DD6B304}" presName="node" presStyleLbl="node1" presStyleIdx="0" presStyleCnt="3">
        <dgm:presLayoutVars>
          <dgm:bulletEnabled val="1"/>
        </dgm:presLayoutVars>
      </dgm:prSet>
      <dgm:spPr/>
    </dgm:pt>
    <dgm:pt modelId="{30D77869-FECF-4349-8AE8-95D6FA923FB4}" type="pres">
      <dgm:prSet presAssocID="{2EC3413D-0C70-43F7-A9C3-18F030CC6187}" presName="sibTrans" presStyleCnt="0"/>
      <dgm:spPr/>
    </dgm:pt>
    <dgm:pt modelId="{20ABBB39-F171-40C8-A77F-DE78FBD34D03}" type="pres">
      <dgm:prSet presAssocID="{A267DBC1-40C3-40D0-B4C5-2C15F9621BED}" presName="node" presStyleLbl="node1" presStyleIdx="1" presStyleCnt="3">
        <dgm:presLayoutVars>
          <dgm:bulletEnabled val="1"/>
        </dgm:presLayoutVars>
      </dgm:prSet>
      <dgm:spPr/>
    </dgm:pt>
    <dgm:pt modelId="{D8318966-E562-43A0-810F-C32F4D429B09}" type="pres">
      <dgm:prSet presAssocID="{03FFCCEA-D13D-4FAD-91F1-F76346BF0E68}" presName="sibTrans" presStyleCnt="0"/>
      <dgm:spPr/>
    </dgm:pt>
    <dgm:pt modelId="{1FC0020D-395B-40C1-95DD-903FFAF7BDE2}" type="pres">
      <dgm:prSet presAssocID="{56E0C07C-F91D-4A21-8D99-236454425C67}" presName="node" presStyleLbl="node1" presStyleIdx="2" presStyleCnt="3">
        <dgm:presLayoutVars>
          <dgm:bulletEnabled val="1"/>
        </dgm:presLayoutVars>
      </dgm:prSet>
      <dgm:spPr/>
    </dgm:pt>
  </dgm:ptLst>
  <dgm:cxnLst>
    <dgm:cxn modelId="{4D0A7910-77A5-4BC3-BDEC-1826E4746F58}" type="presOf" srcId="{753AA8CA-56AA-4EBD-B411-651B3DD6B304}" destId="{19CF7BEB-B165-4542-8A42-45B74B729D1D}" srcOrd="0" destOrd="0" presId="urn:microsoft.com/office/officeart/2005/8/layout/default"/>
    <dgm:cxn modelId="{2CFF0246-6E30-444F-92F2-9C122C898E55}" srcId="{E18C8C48-7AC2-455C-BBCE-D0771BBBDB8D}" destId="{56E0C07C-F91D-4A21-8D99-236454425C67}" srcOrd="2" destOrd="0" parTransId="{44A5CE98-2050-475D-9629-6D07737E47EB}" sibTransId="{967DC5DB-7010-418E-86A9-7D10D03B9E23}"/>
    <dgm:cxn modelId="{3BD02586-3A62-4BC3-9562-2A1B4169F05B}" srcId="{E18C8C48-7AC2-455C-BBCE-D0771BBBDB8D}" destId="{A267DBC1-40C3-40D0-B4C5-2C15F9621BED}" srcOrd="1" destOrd="0" parTransId="{7645C627-AFB7-430A-A520-4D589FC850F2}" sibTransId="{03FFCCEA-D13D-4FAD-91F1-F76346BF0E68}"/>
    <dgm:cxn modelId="{1D57E5A0-1D43-441B-82CA-629ABD1452B3}" type="presOf" srcId="{56E0C07C-F91D-4A21-8D99-236454425C67}" destId="{1FC0020D-395B-40C1-95DD-903FFAF7BDE2}" srcOrd="0" destOrd="0" presId="urn:microsoft.com/office/officeart/2005/8/layout/default"/>
    <dgm:cxn modelId="{70D3B2A2-2857-4141-B9BF-4C075373775D}" type="presOf" srcId="{E18C8C48-7AC2-455C-BBCE-D0771BBBDB8D}" destId="{46C51CF4-161B-4CC5-BCA8-FF101EA632BA}" srcOrd="0" destOrd="0" presId="urn:microsoft.com/office/officeart/2005/8/layout/default"/>
    <dgm:cxn modelId="{069AE5CB-7619-414C-9E89-E616D73F34FA}" srcId="{E18C8C48-7AC2-455C-BBCE-D0771BBBDB8D}" destId="{753AA8CA-56AA-4EBD-B411-651B3DD6B304}" srcOrd="0" destOrd="0" parTransId="{5091EFC3-3FC1-4DB1-9255-997152A73770}" sibTransId="{2EC3413D-0C70-43F7-A9C3-18F030CC6187}"/>
    <dgm:cxn modelId="{4283A9D4-F4ED-4519-8BD3-09446983A5BC}" type="presOf" srcId="{A267DBC1-40C3-40D0-B4C5-2C15F9621BED}" destId="{20ABBB39-F171-40C8-A77F-DE78FBD34D03}" srcOrd="0" destOrd="0" presId="urn:microsoft.com/office/officeart/2005/8/layout/default"/>
    <dgm:cxn modelId="{B20A3692-70E0-471F-B5C1-1FB40B0E6C19}" type="presParOf" srcId="{46C51CF4-161B-4CC5-BCA8-FF101EA632BA}" destId="{19CF7BEB-B165-4542-8A42-45B74B729D1D}" srcOrd="0" destOrd="0" presId="urn:microsoft.com/office/officeart/2005/8/layout/default"/>
    <dgm:cxn modelId="{ABE80E39-7523-4464-B079-B324F188D484}" type="presParOf" srcId="{46C51CF4-161B-4CC5-BCA8-FF101EA632BA}" destId="{30D77869-FECF-4349-8AE8-95D6FA923FB4}" srcOrd="1" destOrd="0" presId="urn:microsoft.com/office/officeart/2005/8/layout/default"/>
    <dgm:cxn modelId="{EA4E5C45-0976-451B-8306-BB2CD030F042}" type="presParOf" srcId="{46C51CF4-161B-4CC5-BCA8-FF101EA632BA}" destId="{20ABBB39-F171-40C8-A77F-DE78FBD34D03}" srcOrd="2" destOrd="0" presId="urn:microsoft.com/office/officeart/2005/8/layout/default"/>
    <dgm:cxn modelId="{A487DEA0-F2C7-49B1-92B0-DC55F4DE4903}" type="presParOf" srcId="{46C51CF4-161B-4CC5-BCA8-FF101EA632BA}" destId="{D8318966-E562-43A0-810F-C32F4D429B09}" srcOrd="3" destOrd="0" presId="urn:microsoft.com/office/officeart/2005/8/layout/default"/>
    <dgm:cxn modelId="{A8B7A009-554B-4923-A1A7-01F0136D244D}" type="presParOf" srcId="{46C51CF4-161B-4CC5-BCA8-FF101EA632BA}" destId="{1FC0020D-395B-40C1-95DD-903FFAF7BDE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AEE8E3-006B-4475-8430-FEBCFE74CD5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D28448-FC1A-41F3-97DA-107B0E661478}">
      <dgm:prSet/>
      <dgm:spPr/>
      <dgm:t>
        <a:bodyPr/>
        <a:lstStyle/>
        <a:p>
          <a:pPr>
            <a:lnSpc>
              <a:spcPct val="100000"/>
            </a:lnSpc>
          </a:pPr>
          <a:r>
            <a:rPr lang="en-US" b="0" i="0" dirty="0"/>
            <a:t>Text classification: Hugging Face can be used to train and deploy text classification models for a variety of tasks, such as sentiment analysis, spam detection, and topic classification.</a:t>
          </a:r>
          <a:endParaRPr lang="en-US" dirty="0"/>
        </a:p>
      </dgm:t>
    </dgm:pt>
    <dgm:pt modelId="{D0691A8D-5411-448B-9AC0-5FA9605453C6}" type="parTrans" cxnId="{B71E0FAD-FF4D-4610-B4AA-E689C38C3E19}">
      <dgm:prSet/>
      <dgm:spPr/>
      <dgm:t>
        <a:bodyPr/>
        <a:lstStyle/>
        <a:p>
          <a:endParaRPr lang="en-US"/>
        </a:p>
      </dgm:t>
    </dgm:pt>
    <dgm:pt modelId="{5E6CC6AA-C140-4B0F-BD5B-327110FC2718}" type="sibTrans" cxnId="{B71E0FAD-FF4D-4610-B4AA-E689C38C3E19}">
      <dgm:prSet/>
      <dgm:spPr/>
      <dgm:t>
        <a:bodyPr/>
        <a:lstStyle/>
        <a:p>
          <a:endParaRPr lang="en-US"/>
        </a:p>
      </dgm:t>
    </dgm:pt>
    <dgm:pt modelId="{383FACAA-D0C3-4891-AB24-2B02C95193CD}">
      <dgm:prSet/>
      <dgm:spPr/>
      <dgm:t>
        <a:bodyPr/>
        <a:lstStyle/>
        <a:p>
          <a:pPr>
            <a:lnSpc>
              <a:spcPct val="100000"/>
            </a:lnSpc>
          </a:pPr>
          <a:r>
            <a:rPr lang="en-US" b="0" i="0"/>
            <a:t>Question answering: Hugging Face can be used to train and deploy question answering models that can answer questions about a given text passage or knowledge base.</a:t>
          </a:r>
          <a:endParaRPr lang="en-US"/>
        </a:p>
      </dgm:t>
    </dgm:pt>
    <dgm:pt modelId="{EB3C1B4A-AA83-44C0-B245-555779565561}" type="parTrans" cxnId="{C00E80D4-51C7-47D0-BC9A-EC41C0530170}">
      <dgm:prSet/>
      <dgm:spPr/>
      <dgm:t>
        <a:bodyPr/>
        <a:lstStyle/>
        <a:p>
          <a:endParaRPr lang="en-US"/>
        </a:p>
      </dgm:t>
    </dgm:pt>
    <dgm:pt modelId="{9E4F314E-C7C3-401C-8C87-2E539C8CAFEC}" type="sibTrans" cxnId="{C00E80D4-51C7-47D0-BC9A-EC41C0530170}">
      <dgm:prSet/>
      <dgm:spPr/>
      <dgm:t>
        <a:bodyPr/>
        <a:lstStyle/>
        <a:p>
          <a:endParaRPr lang="en-US"/>
        </a:p>
      </dgm:t>
    </dgm:pt>
    <dgm:pt modelId="{2A2C4225-83F0-4693-A221-B9945359C64F}">
      <dgm:prSet/>
      <dgm:spPr/>
      <dgm:t>
        <a:bodyPr/>
        <a:lstStyle/>
        <a:p>
          <a:pPr>
            <a:lnSpc>
              <a:spcPct val="100000"/>
            </a:lnSpc>
          </a:pPr>
          <a:r>
            <a:rPr lang="en-US" b="0" i="0"/>
            <a:t>Machine translation: Hugging Face can be used to train and deploy machine translation models that can translate text from one language to another.</a:t>
          </a:r>
          <a:endParaRPr lang="en-US"/>
        </a:p>
      </dgm:t>
    </dgm:pt>
    <dgm:pt modelId="{F77399BF-9959-4604-9F17-AE5E4B9DC1AE}" type="parTrans" cxnId="{5959B3CA-9E41-4237-B021-BBDD0B2B4CF9}">
      <dgm:prSet/>
      <dgm:spPr/>
      <dgm:t>
        <a:bodyPr/>
        <a:lstStyle/>
        <a:p>
          <a:endParaRPr lang="en-US"/>
        </a:p>
      </dgm:t>
    </dgm:pt>
    <dgm:pt modelId="{FB6E72BB-FFA6-485E-905D-4B40FFCAD18D}" type="sibTrans" cxnId="{5959B3CA-9E41-4237-B021-BBDD0B2B4CF9}">
      <dgm:prSet/>
      <dgm:spPr/>
      <dgm:t>
        <a:bodyPr/>
        <a:lstStyle/>
        <a:p>
          <a:endParaRPr lang="en-US"/>
        </a:p>
      </dgm:t>
    </dgm:pt>
    <dgm:pt modelId="{180FBD30-7BD9-49E5-AEE9-362F77623403}">
      <dgm:prSet/>
      <dgm:spPr/>
      <dgm:t>
        <a:bodyPr/>
        <a:lstStyle/>
        <a:p>
          <a:pPr>
            <a:lnSpc>
              <a:spcPct val="100000"/>
            </a:lnSpc>
          </a:pPr>
          <a:r>
            <a:rPr lang="en-US" b="0" i="0"/>
            <a:t>Text summarization: Hugging Face can be used to train and deploy text summarization models that can generate summaries of long text passages.</a:t>
          </a:r>
          <a:endParaRPr lang="en-US"/>
        </a:p>
      </dgm:t>
    </dgm:pt>
    <dgm:pt modelId="{D24B0BA5-82AF-4DB4-B34B-C10158E4D659}" type="parTrans" cxnId="{984F7D31-ACA3-48CF-9444-60115172AD5D}">
      <dgm:prSet/>
      <dgm:spPr/>
      <dgm:t>
        <a:bodyPr/>
        <a:lstStyle/>
        <a:p>
          <a:endParaRPr lang="en-US"/>
        </a:p>
      </dgm:t>
    </dgm:pt>
    <dgm:pt modelId="{9404E189-489C-447B-8F2F-B098224D4DB0}" type="sibTrans" cxnId="{984F7D31-ACA3-48CF-9444-60115172AD5D}">
      <dgm:prSet/>
      <dgm:spPr/>
      <dgm:t>
        <a:bodyPr/>
        <a:lstStyle/>
        <a:p>
          <a:endParaRPr lang="en-US"/>
        </a:p>
      </dgm:t>
    </dgm:pt>
    <dgm:pt modelId="{E12EF651-721C-46EB-B901-15965E933B89}">
      <dgm:prSet/>
      <dgm:spPr/>
      <dgm:t>
        <a:bodyPr/>
        <a:lstStyle/>
        <a:p>
          <a:pPr>
            <a:lnSpc>
              <a:spcPct val="100000"/>
            </a:lnSpc>
          </a:pPr>
          <a:r>
            <a:rPr lang="en-US" b="0" i="0"/>
            <a:t>Code generation: Hugging Face can be used to train and deploy code generation models that can generate code in a variety of programming languages.</a:t>
          </a:r>
          <a:endParaRPr lang="en-US"/>
        </a:p>
      </dgm:t>
    </dgm:pt>
    <dgm:pt modelId="{5FCD0472-18D0-45F8-9C48-EF4CFE38F9DB}" type="parTrans" cxnId="{51047305-9CF3-4137-A220-4B6F8575F478}">
      <dgm:prSet/>
      <dgm:spPr/>
      <dgm:t>
        <a:bodyPr/>
        <a:lstStyle/>
        <a:p>
          <a:endParaRPr lang="en-US"/>
        </a:p>
      </dgm:t>
    </dgm:pt>
    <dgm:pt modelId="{BD87B426-1E01-42C8-B4EC-55FB4BF60B23}" type="sibTrans" cxnId="{51047305-9CF3-4137-A220-4B6F8575F478}">
      <dgm:prSet/>
      <dgm:spPr/>
      <dgm:t>
        <a:bodyPr/>
        <a:lstStyle/>
        <a:p>
          <a:endParaRPr lang="en-US"/>
        </a:p>
      </dgm:t>
    </dgm:pt>
    <dgm:pt modelId="{5765C699-33C6-4CC9-AE28-ECCA329E63EF}" type="pres">
      <dgm:prSet presAssocID="{FBAEE8E3-006B-4475-8430-FEBCFE74CD55}" presName="root" presStyleCnt="0">
        <dgm:presLayoutVars>
          <dgm:dir/>
          <dgm:resizeHandles val="exact"/>
        </dgm:presLayoutVars>
      </dgm:prSet>
      <dgm:spPr/>
    </dgm:pt>
    <dgm:pt modelId="{5262D15C-37A8-4AF5-BAC4-EF975A93A83F}" type="pres">
      <dgm:prSet presAssocID="{27D28448-FC1A-41F3-97DA-107B0E661478}" presName="compNode" presStyleCnt="0"/>
      <dgm:spPr/>
    </dgm:pt>
    <dgm:pt modelId="{2CC2CA9D-A657-425E-8DE8-3C5DA66B4026}" type="pres">
      <dgm:prSet presAssocID="{27D28448-FC1A-41F3-97DA-107B0E661478}" presName="bgRect" presStyleLbl="bgShp" presStyleIdx="0" presStyleCnt="5"/>
      <dgm:spPr/>
    </dgm:pt>
    <dgm:pt modelId="{E68337D6-9FF6-4CCE-BE21-E8F6F9AD52F7}" type="pres">
      <dgm:prSet presAssocID="{27D28448-FC1A-41F3-97DA-107B0E66147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9589156-E9E3-46A3-BF1D-7B83818F42E8}" type="pres">
      <dgm:prSet presAssocID="{27D28448-FC1A-41F3-97DA-107B0E661478}" presName="spaceRect" presStyleCnt="0"/>
      <dgm:spPr/>
    </dgm:pt>
    <dgm:pt modelId="{2DF09317-EA3A-4231-82EA-AE2C142FBD76}" type="pres">
      <dgm:prSet presAssocID="{27D28448-FC1A-41F3-97DA-107B0E661478}" presName="parTx" presStyleLbl="revTx" presStyleIdx="0" presStyleCnt="5">
        <dgm:presLayoutVars>
          <dgm:chMax val="0"/>
          <dgm:chPref val="0"/>
        </dgm:presLayoutVars>
      </dgm:prSet>
      <dgm:spPr/>
    </dgm:pt>
    <dgm:pt modelId="{7D965E62-469E-4C1F-BAF9-CBED31182995}" type="pres">
      <dgm:prSet presAssocID="{5E6CC6AA-C140-4B0F-BD5B-327110FC2718}" presName="sibTrans" presStyleCnt="0"/>
      <dgm:spPr/>
    </dgm:pt>
    <dgm:pt modelId="{1BAC525B-A13B-4608-BD1A-591AA686C6AD}" type="pres">
      <dgm:prSet presAssocID="{383FACAA-D0C3-4891-AB24-2B02C95193CD}" presName="compNode" presStyleCnt="0"/>
      <dgm:spPr/>
    </dgm:pt>
    <dgm:pt modelId="{B02BC232-8DDE-48AF-B42B-EAE8DAC5F9AF}" type="pres">
      <dgm:prSet presAssocID="{383FACAA-D0C3-4891-AB24-2B02C95193CD}" presName="bgRect" presStyleLbl="bgShp" presStyleIdx="1" presStyleCnt="5"/>
      <dgm:spPr/>
    </dgm:pt>
    <dgm:pt modelId="{9AE7A609-052E-452F-AA5B-1BDD3A0FF0F5}" type="pres">
      <dgm:prSet presAssocID="{383FACAA-D0C3-4891-AB24-2B02C95193C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C4E24DD9-6FA7-4FB7-AF64-AFF7FC7EB7EA}" type="pres">
      <dgm:prSet presAssocID="{383FACAA-D0C3-4891-AB24-2B02C95193CD}" presName="spaceRect" presStyleCnt="0"/>
      <dgm:spPr/>
    </dgm:pt>
    <dgm:pt modelId="{79A98C55-5654-481D-AB8D-71FD888EF664}" type="pres">
      <dgm:prSet presAssocID="{383FACAA-D0C3-4891-AB24-2B02C95193CD}" presName="parTx" presStyleLbl="revTx" presStyleIdx="1" presStyleCnt="5">
        <dgm:presLayoutVars>
          <dgm:chMax val="0"/>
          <dgm:chPref val="0"/>
        </dgm:presLayoutVars>
      </dgm:prSet>
      <dgm:spPr/>
    </dgm:pt>
    <dgm:pt modelId="{9B864F92-42CF-4A32-AF6C-CC5DFA958F45}" type="pres">
      <dgm:prSet presAssocID="{9E4F314E-C7C3-401C-8C87-2E539C8CAFEC}" presName="sibTrans" presStyleCnt="0"/>
      <dgm:spPr/>
    </dgm:pt>
    <dgm:pt modelId="{E445C3A3-409F-4A53-A8BC-32E039F5A42B}" type="pres">
      <dgm:prSet presAssocID="{2A2C4225-83F0-4693-A221-B9945359C64F}" presName="compNode" presStyleCnt="0"/>
      <dgm:spPr/>
    </dgm:pt>
    <dgm:pt modelId="{2F4617AC-0B41-4DAA-B961-382A46C5F93D}" type="pres">
      <dgm:prSet presAssocID="{2A2C4225-83F0-4693-A221-B9945359C64F}" presName="bgRect" presStyleLbl="bgShp" presStyleIdx="2" presStyleCnt="5"/>
      <dgm:spPr/>
    </dgm:pt>
    <dgm:pt modelId="{970E71C6-2400-4F6E-B7F7-95E1FE93C571}" type="pres">
      <dgm:prSet presAssocID="{2A2C4225-83F0-4693-A221-B9945359C64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B75C528E-4C06-4C19-BFCD-798F48E1399D}" type="pres">
      <dgm:prSet presAssocID="{2A2C4225-83F0-4693-A221-B9945359C64F}" presName="spaceRect" presStyleCnt="0"/>
      <dgm:spPr/>
    </dgm:pt>
    <dgm:pt modelId="{32341934-48CE-49E8-B56A-AD87715326CC}" type="pres">
      <dgm:prSet presAssocID="{2A2C4225-83F0-4693-A221-B9945359C64F}" presName="parTx" presStyleLbl="revTx" presStyleIdx="2" presStyleCnt="5">
        <dgm:presLayoutVars>
          <dgm:chMax val="0"/>
          <dgm:chPref val="0"/>
        </dgm:presLayoutVars>
      </dgm:prSet>
      <dgm:spPr/>
    </dgm:pt>
    <dgm:pt modelId="{7F2E8D28-9559-404C-88BD-161DDC0FB289}" type="pres">
      <dgm:prSet presAssocID="{FB6E72BB-FFA6-485E-905D-4B40FFCAD18D}" presName="sibTrans" presStyleCnt="0"/>
      <dgm:spPr/>
    </dgm:pt>
    <dgm:pt modelId="{A1003C09-DA1D-4845-8241-0FA58856D161}" type="pres">
      <dgm:prSet presAssocID="{180FBD30-7BD9-49E5-AEE9-362F77623403}" presName="compNode" presStyleCnt="0"/>
      <dgm:spPr/>
    </dgm:pt>
    <dgm:pt modelId="{7606E2B9-D110-479E-AF99-D13AE0525506}" type="pres">
      <dgm:prSet presAssocID="{180FBD30-7BD9-49E5-AEE9-362F77623403}" presName="bgRect" presStyleLbl="bgShp" presStyleIdx="3" presStyleCnt="5"/>
      <dgm:spPr/>
    </dgm:pt>
    <dgm:pt modelId="{237F3236-BEC1-464B-9A92-6072F6998A74}" type="pres">
      <dgm:prSet presAssocID="{180FBD30-7BD9-49E5-AEE9-362F776234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D7E0290C-FA63-41A3-94A8-050CB73FE7AC}" type="pres">
      <dgm:prSet presAssocID="{180FBD30-7BD9-49E5-AEE9-362F77623403}" presName="spaceRect" presStyleCnt="0"/>
      <dgm:spPr/>
    </dgm:pt>
    <dgm:pt modelId="{0FF9B323-5BBF-4987-A4DA-830ACE3C9EF5}" type="pres">
      <dgm:prSet presAssocID="{180FBD30-7BD9-49E5-AEE9-362F77623403}" presName="parTx" presStyleLbl="revTx" presStyleIdx="3" presStyleCnt="5">
        <dgm:presLayoutVars>
          <dgm:chMax val="0"/>
          <dgm:chPref val="0"/>
        </dgm:presLayoutVars>
      </dgm:prSet>
      <dgm:spPr/>
    </dgm:pt>
    <dgm:pt modelId="{E71ECE6C-B06B-46C9-83A5-4AE67D1EAA46}" type="pres">
      <dgm:prSet presAssocID="{9404E189-489C-447B-8F2F-B098224D4DB0}" presName="sibTrans" presStyleCnt="0"/>
      <dgm:spPr/>
    </dgm:pt>
    <dgm:pt modelId="{8A483783-5EBA-4F41-B0F1-B62010F5B667}" type="pres">
      <dgm:prSet presAssocID="{E12EF651-721C-46EB-B901-15965E933B89}" presName="compNode" presStyleCnt="0"/>
      <dgm:spPr/>
    </dgm:pt>
    <dgm:pt modelId="{DCB6D0C6-D41F-408B-A3CF-E512C76E48A0}" type="pres">
      <dgm:prSet presAssocID="{E12EF651-721C-46EB-B901-15965E933B89}" presName="bgRect" presStyleLbl="bgShp" presStyleIdx="4" presStyleCnt="5"/>
      <dgm:spPr/>
    </dgm:pt>
    <dgm:pt modelId="{D4B1DCEF-3165-482D-AF66-470A8AA5738F}" type="pres">
      <dgm:prSet presAssocID="{E12EF651-721C-46EB-B901-15965E933B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grammer"/>
        </a:ext>
      </dgm:extLst>
    </dgm:pt>
    <dgm:pt modelId="{BF70F0B6-6993-4E31-A0F2-26E27513BE1B}" type="pres">
      <dgm:prSet presAssocID="{E12EF651-721C-46EB-B901-15965E933B89}" presName="spaceRect" presStyleCnt="0"/>
      <dgm:spPr/>
    </dgm:pt>
    <dgm:pt modelId="{C2190B1A-8626-448D-A06F-E6D1712B24BA}" type="pres">
      <dgm:prSet presAssocID="{E12EF651-721C-46EB-B901-15965E933B89}" presName="parTx" presStyleLbl="revTx" presStyleIdx="4" presStyleCnt="5">
        <dgm:presLayoutVars>
          <dgm:chMax val="0"/>
          <dgm:chPref val="0"/>
        </dgm:presLayoutVars>
      </dgm:prSet>
      <dgm:spPr/>
    </dgm:pt>
  </dgm:ptLst>
  <dgm:cxnLst>
    <dgm:cxn modelId="{51047305-9CF3-4137-A220-4B6F8575F478}" srcId="{FBAEE8E3-006B-4475-8430-FEBCFE74CD55}" destId="{E12EF651-721C-46EB-B901-15965E933B89}" srcOrd="4" destOrd="0" parTransId="{5FCD0472-18D0-45F8-9C48-EF4CFE38F9DB}" sibTransId="{BD87B426-1E01-42C8-B4EC-55FB4BF60B23}"/>
    <dgm:cxn modelId="{C9429409-375D-453E-BB13-30432D16108C}" type="presOf" srcId="{2A2C4225-83F0-4693-A221-B9945359C64F}" destId="{32341934-48CE-49E8-B56A-AD87715326CC}" srcOrd="0" destOrd="0" presId="urn:microsoft.com/office/officeart/2018/2/layout/IconVerticalSolidList"/>
    <dgm:cxn modelId="{984F7D31-ACA3-48CF-9444-60115172AD5D}" srcId="{FBAEE8E3-006B-4475-8430-FEBCFE74CD55}" destId="{180FBD30-7BD9-49E5-AEE9-362F77623403}" srcOrd="3" destOrd="0" parTransId="{D24B0BA5-82AF-4DB4-B34B-C10158E4D659}" sibTransId="{9404E189-489C-447B-8F2F-B098224D4DB0}"/>
    <dgm:cxn modelId="{1280B843-150F-459E-B0E6-4E3D0C0DCF0A}" type="presOf" srcId="{E12EF651-721C-46EB-B901-15965E933B89}" destId="{C2190B1A-8626-448D-A06F-E6D1712B24BA}" srcOrd="0" destOrd="0" presId="urn:microsoft.com/office/officeart/2018/2/layout/IconVerticalSolidList"/>
    <dgm:cxn modelId="{C7BEFF64-ED5F-4E18-A425-825D76C03966}" type="presOf" srcId="{FBAEE8E3-006B-4475-8430-FEBCFE74CD55}" destId="{5765C699-33C6-4CC9-AE28-ECCA329E63EF}" srcOrd="0" destOrd="0" presId="urn:microsoft.com/office/officeart/2018/2/layout/IconVerticalSolidList"/>
    <dgm:cxn modelId="{E34A734C-5F0A-4574-96F9-22CFCD94DB22}" type="presOf" srcId="{383FACAA-D0C3-4891-AB24-2B02C95193CD}" destId="{79A98C55-5654-481D-AB8D-71FD888EF664}" srcOrd="0" destOrd="0" presId="urn:microsoft.com/office/officeart/2018/2/layout/IconVerticalSolidList"/>
    <dgm:cxn modelId="{2F277E77-4D36-4C0C-86B0-A2105EEE50D1}" type="presOf" srcId="{27D28448-FC1A-41F3-97DA-107B0E661478}" destId="{2DF09317-EA3A-4231-82EA-AE2C142FBD76}" srcOrd="0" destOrd="0" presId="urn:microsoft.com/office/officeart/2018/2/layout/IconVerticalSolidList"/>
    <dgm:cxn modelId="{B71E0FAD-FF4D-4610-B4AA-E689C38C3E19}" srcId="{FBAEE8E3-006B-4475-8430-FEBCFE74CD55}" destId="{27D28448-FC1A-41F3-97DA-107B0E661478}" srcOrd="0" destOrd="0" parTransId="{D0691A8D-5411-448B-9AC0-5FA9605453C6}" sibTransId="{5E6CC6AA-C140-4B0F-BD5B-327110FC2718}"/>
    <dgm:cxn modelId="{5959B3CA-9E41-4237-B021-BBDD0B2B4CF9}" srcId="{FBAEE8E3-006B-4475-8430-FEBCFE74CD55}" destId="{2A2C4225-83F0-4693-A221-B9945359C64F}" srcOrd="2" destOrd="0" parTransId="{F77399BF-9959-4604-9F17-AE5E4B9DC1AE}" sibTransId="{FB6E72BB-FFA6-485E-905D-4B40FFCAD18D}"/>
    <dgm:cxn modelId="{C00E80D4-51C7-47D0-BC9A-EC41C0530170}" srcId="{FBAEE8E3-006B-4475-8430-FEBCFE74CD55}" destId="{383FACAA-D0C3-4891-AB24-2B02C95193CD}" srcOrd="1" destOrd="0" parTransId="{EB3C1B4A-AA83-44C0-B245-555779565561}" sibTransId="{9E4F314E-C7C3-401C-8C87-2E539C8CAFEC}"/>
    <dgm:cxn modelId="{A1531FED-2235-4D78-9A14-58D863C9DB19}" type="presOf" srcId="{180FBD30-7BD9-49E5-AEE9-362F77623403}" destId="{0FF9B323-5BBF-4987-A4DA-830ACE3C9EF5}" srcOrd="0" destOrd="0" presId="urn:microsoft.com/office/officeart/2018/2/layout/IconVerticalSolidList"/>
    <dgm:cxn modelId="{28AE5415-836E-477D-98BB-3C9DD1ED59B9}" type="presParOf" srcId="{5765C699-33C6-4CC9-AE28-ECCA329E63EF}" destId="{5262D15C-37A8-4AF5-BAC4-EF975A93A83F}" srcOrd="0" destOrd="0" presId="urn:microsoft.com/office/officeart/2018/2/layout/IconVerticalSolidList"/>
    <dgm:cxn modelId="{C695B3B7-E9B4-4101-BD2F-8E151926BD0D}" type="presParOf" srcId="{5262D15C-37A8-4AF5-BAC4-EF975A93A83F}" destId="{2CC2CA9D-A657-425E-8DE8-3C5DA66B4026}" srcOrd="0" destOrd="0" presId="urn:microsoft.com/office/officeart/2018/2/layout/IconVerticalSolidList"/>
    <dgm:cxn modelId="{9068EFF8-CB36-43B7-90F4-E06A3B4E47EF}" type="presParOf" srcId="{5262D15C-37A8-4AF5-BAC4-EF975A93A83F}" destId="{E68337D6-9FF6-4CCE-BE21-E8F6F9AD52F7}" srcOrd="1" destOrd="0" presId="urn:microsoft.com/office/officeart/2018/2/layout/IconVerticalSolidList"/>
    <dgm:cxn modelId="{7F1BDE20-3B45-4495-AD06-44189F1C287A}" type="presParOf" srcId="{5262D15C-37A8-4AF5-BAC4-EF975A93A83F}" destId="{69589156-E9E3-46A3-BF1D-7B83818F42E8}" srcOrd="2" destOrd="0" presId="urn:microsoft.com/office/officeart/2018/2/layout/IconVerticalSolidList"/>
    <dgm:cxn modelId="{CDAD2400-7AA8-4CFC-9326-85CBAD832031}" type="presParOf" srcId="{5262D15C-37A8-4AF5-BAC4-EF975A93A83F}" destId="{2DF09317-EA3A-4231-82EA-AE2C142FBD76}" srcOrd="3" destOrd="0" presId="urn:microsoft.com/office/officeart/2018/2/layout/IconVerticalSolidList"/>
    <dgm:cxn modelId="{411CE34F-EF77-40D7-ADF6-F545D3CFC301}" type="presParOf" srcId="{5765C699-33C6-4CC9-AE28-ECCA329E63EF}" destId="{7D965E62-469E-4C1F-BAF9-CBED31182995}" srcOrd="1" destOrd="0" presId="urn:microsoft.com/office/officeart/2018/2/layout/IconVerticalSolidList"/>
    <dgm:cxn modelId="{497DA6DE-4452-4D6C-9D7E-3DDF204557B9}" type="presParOf" srcId="{5765C699-33C6-4CC9-AE28-ECCA329E63EF}" destId="{1BAC525B-A13B-4608-BD1A-591AA686C6AD}" srcOrd="2" destOrd="0" presId="urn:microsoft.com/office/officeart/2018/2/layout/IconVerticalSolidList"/>
    <dgm:cxn modelId="{832E1F97-6A68-4AD6-A39C-92DFEF607E2B}" type="presParOf" srcId="{1BAC525B-A13B-4608-BD1A-591AA686C6AD}" destId="{B02BC232-8DDE-48AF-B42B-EAE8DAC5F9AF}" srcOrd="0" destOrd="0" presId="urn:microsoft.com/office/officeart/2018/2/layout/IconVerticalSolidList"/>
    <dgm:cxn modelId="{ACB9ACC2-84C7-4E44-9D0C-2B0B5044013E}" type="presParOf" srcId="{1BAC525B-A13B-4608-BD1A-591AA686C6AD}" destId="{9AE7A609-052E-452F-AA5B-1BDD3A0FF0F5}" srcOrd="1" destOrd="0" presId="urn:microsoft.com/office/officeart/2018/2/layout/IconVerticalSolidList"/>
    <dgm:cxn modelId="{94A431D5-29D8-475C-9B8F-821E7BADB14F}" type="presParOf" srcId="{1BAC525B-A13B-4608-BD1A-591AA686C6AD}" destId="{C4E24DD9-6FA7-4FB7-AF64-AFF7FC7EB7EA}" srcOrd="2" destOrd="0" presId="urn:microsoft.com/office/officeart/2018/2/layout/IconVerticalSolidList"/>
    <dgm:cxn modelId="{B858095A-F65F-4896-B6A2-FE41883CE3E2}" type="presParOf" srcId="{1BAC525B-A13B-4608-BD1A-591AA686C6AD}" destId="{79A98C55-5654-481D-AB8D-71FD888EF664}" srcOrd="3" destOrd="0" presId="urn:microsoft.com/office/officeart/2018/2/layout/IconVerticalSolidList"/>
    <dgm:cxn modelId="{55DEB8BF-4925-4D72-9B58-40FBD3BDD4E1}" type="presParOf" srcId="{5765C699-33C6-4CC9-AE28-ECCA329E63EF}" destId="{9B864F92-42CF-4A32-AF6C-CC5DFA958F45}" srcOrd="3" destOrd="0" presId="urn:microsoft.com/office/officeart/2018/2/layout/IconVerticalSolidList"/>
    <dgm:cxn modelId="{33664053-0FCE-46C7-80E1-E9507E627B91}" type="presParOf" srcId="{5765C699-33C6-4CC9-AE28-ECCA329E63EF}" destId="{E445C3A3-409F-4A53-A8BC-32E039F5A42B}" srcOrd="4" destOrd="0" presId="urn:microsoft.com/office/officeart/2018/2/layout/IconVerticalSolidList"/>
    <dgm:cxn modelId="{492DA190-9564-4020-87C1-1478157E178F}" type="presParOf" srcId="{E445C3A3-409F-4A53-A8BC-32E039F5A42B}" destId="{2F4617AC-0B41-4DAA-B961-382A46C5F93D}" srcOrd="0" destOrd="0" presId="urn:microsoft.com/office/officeart/2018/2/layout/IconVerticalSolidList"/>
    <dgm:cxn modelId="{208085C5-9454-4CDE-8E69-85188FA91335}" type="presParOf" srcId="{E445C3A3-409F-4A53-A8BC-32E039F5A42B}" destId="{970E71C6-2400-4F6E-B7F7-95E1FE93C571}" srcOrd="1" destOrd="0" presId="urn:microsoft.com/office/officeart/2018/2/layout/IconVerticalSolidList"/>
    <dgm:cxn modelId="{C09A46C3-1317-41AC-8EE5-641CDBCA6136}" type="presParOf" srcId="{E445C3A3-409F-4A53-A8BC-32E039F5A42B}" destId="{B75C528E-4C06-4C19-BFCD-798F48E1399D}" srcOrd="2" destOrd="0" presId="urn:microsoft.com/office/officeart/2018/2/layout/IconVerticalSolidList"/>
    <dgm:cxn modelId="{4DBBFEB8-AA1B-453D-AD00-33B35F5ECD59}" type="presParOf" srcId="{E445C3A3-409F-4A53-A8BC-32E039F5A42B}" destId="{32341934-48CE-49E8-B56A-AD87715326CC}" srcOrd="3" destOrd="0" presId="urn:microsoft.com/office/officeart/2018/2/layout/IconVerticalSolidList"/>
    <dgm:cxn modelId="{FEB58E2C-492D-46F0-A20B-3DD03D1B89FF}" type="presParOf" srcId="{5765C699-33C6-4CC9-AE28-ECCA329E63EF}" destId="{7F2E8D28-9559-404C-88BD-161DDC0FB289}" srcOrd="5" destOrd="0" presId="urn:microsoft.com/office/officeart/2018/2/layout/IconVerticalSolidList"/>
    <dgm:cxn modelId="{910A1B84-A274-4F47-A29B-D8DE60BE4E2C}" type="presParOf" srcId="{5765C699-33C6-4CC9-AE28-ECCA329E63EF}" destId="{A1003C09-DA1D-4845-8241-0FA58856D161}" srcOrd="6" destOrd="0" presId="urn:microsoft.com/office/officeart/2018/2/layout/IconVerticalSolidList"/>
    <dgm:cxn modelId="{34D55B8E-8313-484B-80B2-BBA38B7E52EE}" type="presParOf" srcId="{A1003C09-DA1D-4845-8241-0FA58856D161}" destId="{7606E2B9-D110-479E-AF99-D13AE0525506}" srcOrd="0" destOrd="0" presId="urn:microsoft.com/office/officeart/2018/2/layout/IconVerticalSolidList"/>
    <dgm:cxn modelId="{80272073-BCBA-400A-AF4D-6352C9B883C0}" type="presParOf" srcId="{A1003C09-DA1D-4845-8241-0FA58856D161}" destId="{237F3236-BEC1-464B-9A92-6072F6998A74}" srcOrd="1" destOrd="0" presId="urn:microsoft.com/office/officeart/2018/2/layout/IconVerticalSolidList"/>
    <dgm:cxn modelId="{6288D860-FB5C-49CC-BDAC-26CC9056DA62}" type="presParOf" srcId="{A1003C09-DA1D-4845-8241-0FA58856D161}" destId="{D7E0290C-FA63-41A3-94A8-050CB73FE7AC}" srcOrd="2" destOrd="0" presId="urn:microsoft.com/office/officeart/2018/2/layout/IconVerticalSolidList"/>
    <dgm:cxn modelId="{965E5334-6CD7-443B-B0D5-98B58EB13324}" type="presParOf" srcId="{A1003C09-DA1D-4845-8241-0FA58856D161}" destId="{0FF9B323-5BBF-4987-A4DA-830ACE3C9EF5}" srcOrd="3" destOrd="0" presId="urn:microsoft.com/office/officeart/2018/2/layout/IconVerticalSolidList"/>
    <dgm:cxn modelId="{B4D98C9B-B37D-4C0B-95CF-0E47F79FA2FE}" type="presParOf" srcId="{5765C699-33C6-4CC9-AE28-ECCA329E63EF}" destId="{E71ECE6C-B06B-46C9-83A5-4AE67D1EAA46}" srcOrd="7" destOrd="0" presId="urn:microsoft.com/office/officeart/2018/2/layout/IconVerticalSolidList"/>
    <dgm:cxn modelId="{F92FD6BF-07B7-4776-9216-2D0D87147CA2}" type="presParOf" srcId="{5765C699-33C6-4CC9-AE28-ECCA329E63EF}" destId="{8A483783-5EBA-4F41-B0F1-B62010F5B667}" srcOrd="8" destOrd="0" presId="urn:microsoft.com/office/officeart/2018/2/layout/IconVerticalSolidList"/>
    <dgm:cxn modelId="{461C28B0-B89B-489A-AA13-F840CCA2E760}" type="presParOf" srcId="{8A483783-5EBA-4F41-B0F1-B62010F5B667}" destId="{DCB6D0C6-D41F-408B-A3CF-E512C76E48A0}" srcOrd="0" destOrd="0" presId="urn:microsoft.com/office/officeart/2018/2/layout/IconVerticalSolidList"/>
    <dgm:cxn modelId="{2F893FDE-0271-4BE8-AB98-4FFBFC09D48C}" type="presParOf" srcId="{8A483783-5EBA-4F41-B0F1-B62010F5B667}" destId="{D4B1DCEF-3165-482D-AF66-470A8AA5738F}" srcOrd="1" destOrd="0" presId="urn:microsoft.com/office/officeart/2018/2/layout/IconVerticalSolidList"/>
    <dgm:cxn modelId="{5989C887-A6AD-4F60-B48D-168D4BE2F8F7}" type="presParOf" srcId="{8A483783-5EBA-4F41-B0F1-B62010F5B667}" destId="{BF70F0B6-6993-4E31-A0F2-26E27513BE1B}" srcOrd="2" destOrd="0" presId="urn:microsoft.com/office/officeart/2018/2/layout/IconVerticalSolidList"/>
    <dgm:cxn modelId="{F8D15945-3B36-4E4D-97C7-D97E859E4E27}" type="presParOf" srcId="{8A483783-5EBA-4F41-B0F1-B62010F5B667}" destId="{C2190B1A-8626-448D-A06F-E6D1712B24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7E3858-F93C-4FAD-A863-C3039E2AEFFC}"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58D527C8-45F3-423C-A754-00C747780D3B}">
      <dgm:prSet phldrT="[Text]" phldr="0"/>
      <dgm:spPr/>
      <dgm:t>
        <a:bodyPr/>
        <a:lstStyle/>
        <a:p>
          <a:pPr>
            <a:lnSpc>
              <a:spcPct val="100000"/>
            </a:lnSpc>
            <a:defRPr cap="all"/>
          </a:pPr>
          <a:r>
            <a:rPr lang="en-US">
              <a:solidFill>
                <a:srgbClr val="393939"/>
              </a:solidFill>
              <a:latin typeface="Calibri"/>
              <a:ea typeface="Calibri"/>
              <a:cs typeface="Calibri"/>
            </a:rPr>
            <a:t>Sentiment analysis and text classification.</a:t>
          </a:r>
          <a:endParaRPr lang="en-US"/>
        </a:p>
      </dgm:t>
    </dgm:pt>
    <dgm:pt modelId="{D2A5F88B-5280-4C9E-B823-2CD517AC2A4A}" type="parTrans" cxnId="{63F02166-661B-4049-8B35-C235157F8C84}">
      <dgm:prSet/>
      <dgm:spPr/>
      <dgm:t>
        <a:bodyPr/>
        <a:lstStyle/>
        <a:p>
          <a:endParaRPr lang="en-US"/>
        </a:p>
      </dgm:t>
    </dgm:pt>
    <dgm:pt modelId="{17AED9AE-8C3A-4EEF-80F5-D53B98CC594A}" type="sibTrans" cxnId="{63F02166-661B-4049-8B35-C235157F8C84}">
      <dgm:prSet/>
      <dgm:spPr/>
      <dgm:t>
        <a:bodyPr/>
        <a:lstStyle/>
        <a:p>
          <a:endParaRPr lang="en-US"/>
        </a:p>
      </dgm:t>
    </dgm:pt>
    <dgm:pt modelId="{D8AA2E39-4083-4BC6-BCAE-CB786914486A}">
      <dgm:prSet phldr="0"/>
      <dgm:spPr/>
      <dgm:t>
        <a:bodyPr/>
        <a:lstStyle/>
        <a:p>
          <a:pPr>
            <a:lnSpc>
              <a:spcPct val="100000"/>
            </a:lnSpc>
            <a:defRPr cap="all"/>
          </a:pPr>
          <a:r>
            <a:rPr lang="en-US">
              <a:solidFill>
                <a:srgbClr val="393939"/>
              </a:solidFill>
              <a:latin typeface="Calibri"/>
              <a:ea typeface="Calibri"/>
              <a:cs typeface="Calibri"/>
            </a:rPr>
            <a:t>Text generation, like creating articles or stories.</a:t>
          </a:r>
        </a:p>
      </dgm:t>
    </dgm:pt>
    <dgm:pt modelId="{79137D1C-215A-4D67-BE53-E1B8233014E9}" type="parTrans" cxnId="{FDE9B961-1FEE-45FF-A7C7-AE997E3674AB}">
      <dgm:prSet/>
      <dgm:spPr/>
      <dgm:t>
        <a:bodyPr/>
        <a:lstStyle/>
        <a:p>
          <a:endParaRPr lang="en-IN"/>
        </a:p>
      </dgm:t>
    </dgm:pt>
    <dgm:pt modelId="{C6A68374-2EF4-411A-9869-344795959D61}" type="sibTrans" cxnId="{FDE9B961-1FEE-45FF-A7C7-AE997E3674AB}">
      <dgm:prSet/>
      <dgm:spPr/>
      <dgm:t>
        <a:bodyPr/>
        <a:lstStyle/>
        <a:p>
          <a:endParaRPr lang="en-IN"/>
        </a:p>
      </dgm:t>
    </dgm:pt>
    <dgm:pt modelId="{4AB8A96C-D287-49F9-A2F2-FB761033ED69}">
      <dgm:prSet phldr="0"/>
      <dgm:spPr/>
      <dgm:t>
        <a:bodyPr/>
        <a:lstStyle/>
        <a:p>
          <a:pPr>
            <a:lnSpc>
              <a:spcPct val="100000"/>
            </a:lnSpc>
            <a:defRPr cap="all"/>
          </a:pPr>
          <a:r>
            <a:rPr lang="en-US">
              <a:solidFill>
                <a:srgbClr val="393939"/>
              </a:solidFill>
              <a:latin typeface="Calibri"/>
              <a:ea typeface="Calibri"/>
              <a:cs typeface="Calibri"/>
            </a:rPr>
            <a:t>Language translation.</a:t>
          </a:r>
        </a:p>
      </dgm:t>
    </dgm:pt>
    <dgm:pt modelId="{C8D2A221-BFDE-40A6-8E5D-77B68150DBB1}" type="parTrans" cxnId="{1D4D86DB-63F7-47DB-9859-9E454BA01F6F}">
      <dgm:prSet/>
      <dgm:spPr/>
      <dgm:t>
        <a:bodyPr/>
        <a:lstStyle/>
        <a:p>
          <a:endParaRPr lang="en-IN"/>
        </a:p>
      </dgm:t>
    </dgm:pt>
    <dgm:pt modelId="{412667C6-D489-49B0-B050-735537E78A6F}" type="sibTrans" cxnId="{1D4D86DB-63F7-47DB-9859-9E454BA01F6F}">
      <dgm:prSet/>
      <dgm:spPr/>
      <dgm:t>
        <a:bodyPr/>
        <a:lstStyle/>
        <a:p>
          <a:endParaRPr lang="en-IN"/>
        </a:p>
      </dgm:t>
    </dgm:pt>
    <dgm:pt modelId="{F566F0C2-F827-4A0C-A0BD-DACC855FC7C4}">
      <dgm:prSet phldr="0"/>
      <dgm:spPr/>
      <dgm:t>
        <a:bodyPr/>
        <a:lstStyle/>
        <a:p>
          <a:pPr>
            <a:lnSpc>
              <a:spcPct val="100000"/>
            </a:lnSpc>
            <a:defRPr cap="all"/>
          </a:pPr>
          <a:r>
            <a:rPr lang="en-US">
              <a:solidFill>
                <a:srgbClr val="393939"/>
              </a:solidFill>
              <a:latin typeface="Calibri"/>
              <a:ea typeface="Calibri"/>
              <a:cs typeface="Calibri"/>
            </a:rPr>
            <a:t>Chatbots and virtual assistants.</a:t>
          </a:r>
        </a:p>
      </dgm:t>
    </dgm:pt>
    <dgm:pt modelId="{A61A67AA-62D7-40D2-99B9-830E3C22ACB2}" type="parTrans" cxnId="{4091766D-B8E1-47FC-A148-25AF21A009F6}">
      <dgm:prSet/>
      <dgm:spPr/>
      <dgm:t>
        <a:bodyPr/>
        <a:lstStyle/>
        <a:p>
          <a:endParaRPr lang="en-IN"/>
        </a:p>
      </dgm:t>
    </dgm:pt>
    <dgm:pt modelId="{E5D891C7-BB00-4873-BCAD-6B15DA6E7B98}" type="sibTrans" cxnId="{4091766D-B8E1-47FC-A148-25AF21A009F6}">
      <dgm:prSet/>
      <dgm:spPr/>
      <dgm:t>
        <a:bodyPr/>
        <a:lstStyle/>
        <a:p>
          <a:endParaRPr lang="en-IN"/>
        </a:p>
      </dgm:t>
    </dgm:pt>
    <dgm:pt modelId="{4FC40CDB-B632-4B51-826E-24C12FD22990}" type="pres">
      <dgm:prSet presAssocID="{A97E3858-F93C-4FAD-A863-C3039E2AEFFC}" presName="root" presStyleCnt="0">
        <dgm:presLayoutVars>
          <dgm:dir/>
          <dgm:resizeHandles val="exact"/>
        </dgm:presLayoutVars>
      </dgm:prSet>
      <dgm:spPr/>
    </dgm:pt>
    <dgm:pt modelId="{A48356EC-4AD7-45A0-B906-8494343BFD95}" type="pres">
      <dgm:prSet presAssocID="{D8AA2E39-4083-4BC6-BCAE-CB786914486A}" presName="compNode" presStyleCnt="0"/>
      <dgm:spPr/>
    </dgm:pt>
    <dgm:pt modelId="{895A85F7-E4F4-48D4-9F19-EDFAA970750B}" type="pres">
      <dgm:prSet presAssocID="{D8AA2E39-4083-4BC6-BCAE-CB786914486A}" presName="iconBgRect" presStyleLbl="bgShp" presStyleIdx="0" presStyleCnt="4"/>
      <dgm:spPr>
        <a:prstGeom prst="round2DiagRect">
          <a:avLst>
            <a:gd name="adj1" fmla="val 29727"/>
            <a:gd name="adj2" fmla="val 0"/>
          </a:avLst>
        </a:prstGeom>
      </dgm:spPr>
    </dgm:pt>
    <dgm:pt modelId="{C78F9523-C30D-49FE-9965-2CEE2E7D23AE}" type="pres">
      <dgm:prSet presAssocID="{D8AA2E39-4083-4BC6-BCAE-CB78691448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utral Face with No Fill"/>
        </a:ext>
      </dgm:extLst>
    </dgm:pt>
    <dgm:pt modelId="{9BA5455F-25E1-49CA-BF2F-F665C95D97FD}" type="pres">
      <dgm:prSet presAssocID="{D8AA2E39-4083-4BC6-BCAE-CB786914486A}" presName="spaceRect" presStyleCnt="0"/>
      <dgm:spPr/>
    </dgm:pt>
    <dgm:pt modelId="{A47B6ECB-2DA2-4366-AB9D-6678E8C5F7B0}" type="pres">
      <dgm:prSet presAssocID="{D8AA2E39-4083-4BC6-BCAE-CB786914486A}" presName="textRect" presStyleLbl="revTx" presStyleIdx="0" presStyleCnt="4">
        <dgm:presLayoutVars>
          <dgm:chMax val="1"/>
          <dgm:chPref val="1"/>
        </dgm:presLayoutVars>
      </dgm:prSet>
      <dgm:spPr/>
    </dgm:pt>
    <dgm:pt modelId="{2974E37F-50D9-4122-9944-DA9CD480A78E}" type="pres">
      <dgm:prSet presAssocID="{C6A68374-2EF4-411A-9869-344795959D61}" presName="sibTrans" presStyleCnt="0"/>
      <dgm:spPr/>
    </dgm:pt>
    <dgm:pt modelId="{4836E6CF-FE23-460D-9637-859F258D0F1E}" type="pres">
      <dgm:prSet presAssocID="{4AB8A96C-D287-49F9-A2F2-FB761033ED69}" presName="compNode" presStyleCnt="0"/>
      <dgm:spPr/>
    </dgm:pt>
    <dgm:pt modelId="{7AA32F03-B5FA-43C3-82B3-577C4421C852}" type="pres">
      <dgm:prSet presAssocID="{4AB8A96C-D287-49F9-A2F2-FB761033ED69}" presName="iconBgRect" presStyleLbl="bgShp" presStyleIdx="1" presStyleCnt="4"/>
      <dgm:spPr>
        <a:prstGeom prst="round2DiagRect">
          <a:avLst>
            <a:gd name="adj1" fmla="val 29727"/>
            <a:gd name="adj2" fmla="val 0"/>
          </a:avLst>
        </a:prstGeom>
      </dgm:spPr>
    </dgm:pt>
    <dgm:pt modelId="{7380B6DC-523D-41A8-BDF7-FF7E3421A81F}" type="pres">
      <dgm:prSet presAssocID="{4AB8A96C-D287-49F9-A2F2-FB761033ED6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wspaper"/>
        </a:ext>
      </dgm:extLst>
    </dgm:pt>
    <dgm:pt modelId="{C93E0A52-64BB-4C6B-A222-CB574280BB01}" type="pres">
      <dgm:prSet presAssocID="{4AB8A96C-D287-49F9-A2F2-FB761033ED69}" presName="spaceRect" presStyleCnt="0"/>
      <dgm:spPr/>
    </dgm:pt>
    <dgm:pt modelId="{B3B28854-0479-43AC-A443-F561C7DCC4F1}" type="pres">
      <dgm:prSet presAssocID="{4AB8A96C-D287-49F9-A2F2-FB761033ED69}" presName="textRect" presStyleLbl="revTx" presStyleIdx="1" presStyleCnt="4">
        <dgm:presLayoutVars>
          <dgm:chMax val="1"/>
          <dgm:chPref val="1"/>
        </dgm:presLayoutVars>
      </dgm:prSet>
      <dgm:spPr/>
    </dgm:pt>
    <dgm:pt modelId="{C459F11F-CE25-4A12-AB0C-3BA5C4FC8FA8}" type="pres">
      <dgm:prSet presAssocID="{412667C6-D489-49B0-B050-735537E78A6F}" presName="sibTrans" presStyleCnt="0"/>
      <dgm:spPr/>
    </dgm:pt>
    <dgm:pt modelId="{DEE01B52-87B8-477E-B276-C2C2AD8DB398}" type="pres">
      <dgm:prSet presAssocID="{F566F0C2-F827-4A0C-A0BD-DACC855FC7C4}" presName="compNode" presStyleCnt="0"/>
      <dgm:spPr/>
    </dgm:pt>
    <dgm:pt modelId="{7A7C1697-82E2-4B76-A027-DE88B39C8363}" type="pres">
      <dgm:prSet presAssocID="{F566F0C2-F827-4A0C-A0BD-DACC855FC7C4}" presName="iconBgRect" presStyleLbl="bgShp" presStyleIdx="2" presStyleCnt="4"/>
      <dgm:spPr>
        <a:prstGeom prst="round2DiagRect">
          <a:avLst>
            <a:gd name="adj1" fmla="val 29727"/>
            <a:gd name="adj2" fmla="val 0"/>
          </a:avLst>
        </a:prstGeom>
      </dgm:spPr>
    </dgm:pt>
    <dgm:pt modelId="{26C94F0B-6C4F-4FD4-BC3A-FEE48273D5E4}" type="pres">
      <dgm:prSet presAssocID="{F566F0C2-F827-4A0C-A0BD-DACC855FC7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D82310F3-388B-4F86-B5F7-2EA9103B9388}" type="pres">
      <dgm:prSet presAssocID="{F566F0C2-F827-4A0C-A0BD-DACC855FC7C4}" presName="spaceRect" presStyleCnt="0"/>
      <dgm:spPr/>
    </dgm:pt>
    <dgm:pt modelId="{0969568D-ECD7-4F57-B6C2-578E33B084BE}" type="pres">
      <dgm:prSet presAssocID="{F566F0C2-F827-4A0C-A0BD-DACC855FC7C4}" presName="textRect" presStyleLbl="revTx" presStyleIdx="2" presStyleCnt="4">
        <dgm:presLayoutVars>
          <dgm:chMax val="1"/>
          <dgm:chPref val="1"/>
        </dgm:presLayoutVars>
      </dgm:prSet>
      <dgm:spPr/>
    </dgm:pt>
    <dgm:pt modelId="{F8696875-89EE-4B4F-8A26-20DC4258C0D1}" type="pres">
      <dgm:prSet presAssocID="{E5D891C7-BB00-4873-BCAD-6B15DA6E7B98}" presName="sibTrans" presStyleCnt="0"/>
      <dgm:spPr/>
    </dgm:pt>
    <dgm:pt modelId="{CD0F75A3-D07C-4BAA-8FA6-99BCDC48C276}" type="pres">
      <dgm:prSet presAssocID="{58D527C8-45F3-423C-A754-00C747780D3B}" presName="compNode" presStyleCnt="0"/>
      <dgm:spPr/>
    </dgm:pt>
    <dgm:pt modelId="{6BDAD97E-2D67-4CB8-A589-6ED8041984FD}" type="pres">
      <dgm:prSet presAssocID="{58D527C8-45F3-423C-A754-00C747780D3B}" presName="iconBgRect" presStyleLbl="bgShp" presStyleIdx="3" presStyleCnt="4"/>
      <dgm:spPr>
        <a:prstGeom prst="round2DiagRect">
          <a:avLst>
            <a:gd name="adj1" fmla="val 29727"/>
            <a:gd name="adj2" fmla="val 0"/>
          </a:avLst>
        </a:prstGeom>
      </dgm:spPr>
    </dgm:pt>
    <dgm:pt modelId="{1685DE10-DFA9-4AB3-94C9-70C6DA1851D3}" type="pres">
      <dgm:prSet presAssocID="{58D527C8-45F3-423C-A754-00C747780D3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7CA2F781-1971-4A16-A77A-016C4372FF82}" type="pres">
      <dgm:prSet presAssocID="{58D527C8-45F3-423C-A754-00C747780D3B}" presName="spaceRect" presStyleCnt="0"/>
      <dgm:spPr/>
    </dgm:pt>
    <dgm:pt modelId="{9828A8C1-88DE-49C0-9632-14D0BB5A33CC}" type="pres">
      <dgm:prSet presAssocID="{58D527C8-45F3-423C-A754-00C747780D3B}" presName="textRect" presStyleLbl="revTx" presStyleIdx="3" presStyleCnt="4">
        <dgm:presLayoutVars>
          <dgm:chMax val="1"/>
          <dgm:chPref val="1"/>
        </dgm:presLayoutVars>
      </dgm:prSet>
      <dgm:spPr/>
    </dgm:pt>
  </dgm:ptLst>
  <dgm:cxnLst>
    <dgm:cxn modelId="{BF518B2B-B950-46D8-854A-5CEDEF1E97B6}" type="presOf" srcId="{A97E3858-F93C-4FAD-A863-C3039E2AEFFC}" destId="{4FC40CDB-B632-4B51-826E-24C12FD22990}" srcOrd="0" destOrd="0" presId="urn:microsoft.com/office/officeart/2018/5/layout/IconLeafLabelList"/>
    <dgm:cxn modelId="{FDE9B961-1FEE-45FF-A7C7-AE997E3674AB}" srcId="{A97E3858-F93C-4FAD-A863-C3039E2AEFFC}" destId="{D8AA2E39-4083-4BC6-BCAE-CB786914486A}" srcOrd="0" destOrd="0" parTransId="{79137D1C-215A-4D67-BE53-E1B8233014E9}" sibTransId="{C6A68374-2EF4-411A-9869-344795959D61}"/>
    <dgm:cxn modelId="{63F02166-661B-4049-8B35-C235157F8C84}" srcId="{A97E3858-F93C-4FAD-A863-C3039E2AEFFC}" destId="{58D527C8-45F3-423C-A754-00C747780D3B}" srcOrd="3" destOrd="0" parTransId="{D2A5F88B-5280-4C9E-B823-2CD517AC2A4A}" sibTransId="{17AED9AE-8C3A-4EEF-80F5-D53B98CC594A}"/>
    <dgm:cxn modelId="{4091766D-B8E1-47FC-A148-25AF21A009F6}" srcId="{A97E3858-F93C-4FAD-A863-C3039E2AEFFC}" destId="{F566F0C2-F827-4A0C-A0BD-DACC855FC7C4}" srcOrd="2" destOrd="0" parTransId="{A61A67AA-62D7-40D2-99B9-830E3C22ACB2}" sibTransId="{E5D891C7-BB00-4873-BCAD-6B15DA6E7B98}"/>
    <dgm:cxn modelId="{521BE997-4523-4B6B-8C43-279F3F2007CA}" type="presOf" srcId="{4AB8A96C-D287-49F9-A2F2-FB761033ED69}" destId="{B3B28854-0479-43AC-A443-F561C7DCC4F1}" srcOrd="0" destOrd="0" presId="urn:microsoft.com/office/officeart/2018/5/layout/IconLeafLabelList"/>
    <dgm:cxn modelId="{1D4D86DB-63F7-47DB-9859-9E454BA01F6F}" srcId="{A97E3858-F93C-4FAD-A863-C3039E2AEFFC}" destId="{4AB8A96C-D287-49F9-A2F2-FB761033ED69}" srcOrd="1" destOrd="0" parTransId="{C8D2A221-BFDE-40A6-8E5D-77B68150DBB1}" sibTransId="{412667C6-D489-49B0-B050-735537E78A6F}"/>
    <dgm:cxn modelId="{15B5D0E1-F3AF-49AD-B867-315F5C4B8575}" type="presOf" srcId="{58D527C8-45F3-423C-A754-00C747780D3B}" destId="{9828A8C1-88DE-49C0-9632-14D0BB5A33CC}" srcOrd="0" destOrd="0" presId="urn:microsoft.com/office/officeart/2018/5/layout/IconLeafLabelList"/>
    <dgm:cxn modelId="{0D8EC9F6-3B03-4778-B349-16E94B6A05BE}" type="presOf" srcId="{F566F0C2-F827-4A0C-A0BD-DACC855FC7C4}" destId="{0969568D-ECD7-4F57-B6C2-578E33B084BE}" srcOrd="0" destOrd="0" presId="urn:microsoft.com/office/officeart/2018/5/layout/IconLeafLabelList"/>
    <dgm:cxn modelId="{F96AB6F7-4C11-4586-BFBD-D0F7FA6956E8}" type="presOf" srcId="{D8AA2E39-4083-4BC6-BCAE-CB786914486A}" destId="{A47B6ECB-2DA2-4366-AB9D-6678E8C5F7B0}" srcOrd="0" destOrd="0" presId="urn:microsoft.com/office/officeart/2018/5/layout/IconLeafLabelList"/>
    <dgm:cxn modelId="{77E0D137-68C3-478F-9164-BE768820E6E9}" type="presParOf" srcId="{4FC40CDB-B632-4B51-826E-24C12FD22990}" destId="{A48356EC-4AD7-45A0-B906-8494343BFD95}" srcOrd="0" destOrd="0" presId="urn:microsoft.com/office/officeart/2018/5/layout/IconLeafLabelList"/>
    <dgm:cxn modelId="{A8D20E58-E9A9-49D3-87C2-F9D6DC5F9F87}" type="presParOf" srcId="{A48356EC-4AD7-45A0-B906-8494343BFD95}" destId="{895A85F7-E4F4-48D4-9F19-EDFAA970750B}" srcOrd="0" destOrd="0" presId="urn:microsoft.com/office/officeart/2018/5/layout/IconLeafLabelList"/>
    <dgm:cxn modelId="{29FD7194-87FB-418F-BBBA-55DCDB54688E}" type="presParOf" srcId="{A48356EC-4AD7-45A0-B906-8494343BFD95}" destId="{C78F9523-C30D-49FE-9965-2CEE2E7D23AE}" srcOrd="1" destOrd="0" presId="urn:microsoft.com/office/officeart/2018/5/layout/IconLeafLabelList"/>
    <dgm:cxn modelId="{BEBE6C27-2DBC-455F-B88C-8EA6DDE345A8}" type="presParOf" srcId="{A48356EC-4AD7-45A0-B906-8494343BFD95}" destId="{9BA5455F-25E1-49CA-BF2F-F665C95D97FD}" srcOrd="2" destOrd="0" presId="urn:microsoft.com/office/officeart/2018/5/layout/IconLeafLabelList"/>
    <dgm:cxn modelId="{5D1634CA-78F6-47FB-92D6-3A6E91B65279}" type="presParOf" srcId="{A48356EC-4AD7-45A0-B906-8494343BFD95}" destId="{A47B6ECB-2DA2-4366-AB9D-6678E8C5F7B0}" srcOrd="3" destOrd="0" presId="urn:microsoft.com/office/officeart/2018/5/layout/IconLeafLabelList"/>
    <dgm:cxn modelId="{3E0A8F60-0A26-433B-BDA5-4478CB9DE3FB}" type="presParOf" srcId="{4FC40CDB-B632-4B51-826E-24C12FD22990}" destId="{2974E37F-50D9-4122-9944-DA9CD480A78E}" srcOrd="1" destOrd="0" presId="urn:microsoft.com/office/officeart/2018/5/layout/IconLeafLabelList"/>
    <dgm:cxn modelId="{9F5F902F-8E9C-4F97-A7D3-ABE1F2F2F6A8}" type="presParOf" srcId="{4FC40CDB-B632-4B51-826E-24C12FD22990}" destId="{4836E6CF-FE23-460D-9637-859F258D0F1E}" srcOrd="2" destOrd="0" presId="urn:microsoft.com/office/officeart/2018/5/layout/IconLeafLabelList"/>
    <dgm:cxn modelId="{3023A9B6-0B27-45A1-8B6A-91B80D2DF04B}" type="presParOf" srcId="{4836E6CF-FE23-460D-9637-859F258D0F1E}" destId="{7AA32F03-B5FA-43C3-82B3-577C4421C852}" srcOrd="0" destOrd="0" presId="urn:microsoft.com/office/officeart/2018/5/layout/IconLeafLabelList"/>
    <dgm:cxn modelId="{435797E2-5DA1-4161-9703-A209B0D167B9}" type="presParOf" srcId="{4836E6CF-FE23-460D-9637-859F258D0F1E}" destId="{7380B6DC-523D-41A8-BDF7-FF7E3421A81F}" srcOrd="1" destOrd="0" presId="urn:microsoft.com/office/officeart/2018/5/layout/IconLeafLabelList"/>
    <dgm:cxn modelId="{DA70266A-BC66-4B7D-B83C-03241769AB03}" type="presParOf" srcId="{4836E6CF-FE23-460D-9637-859F258D0F1E}" destId="{C93E0A52-64BB-4C6B-A222-CB574280BB01}" srcOrd="2" destOrd="0" presId="urn:microsoft.com/office/officeart/2018/5/layout/IconLeafLabelList"/>
    <dgm:cxn modelId="{D4EFAB14-6911-48E9-9755-A3C3DB1F8B75}" type="presParOf" srcId="{4836E6CF-FE23-460D-9637-859F258D0F1E}" destId="{B3B28854-0479-43AC-A443-F561C7DCC4F1}" srcOrd="3" destOrd="0" presId="urn:microsoft.com/office/officeart/2018/5/layout/IconLeafLabelList"/>
    <dgm:cxn modelId="{6B268AC6-D394-4F87-BCD0-EB4073651BFC}" type="presParOf" srcId="{4FC40CDB-B632-4B51-826E-24C12FD22990}" destId="{C459F11F-CE25-4A12-AB0C-3BA5C4FC8FA8}" srcOrd="3" destOrd="0" presId="urn:microsoft.com/office/officeart/2018/5/layout/IconLeafLabelList"/>
    <dgm:cxn modelId="{7BBCCB62-2CB4-4237-B958-C60542B4B3B0}" type="presParOf" srcId="{4FC40CDB-B632-4B51-826E-24C12FD22990}" destId="{DEE01B52-87B8-477E-B276-C2C2AD8DB398}" srcOrd="4" destOrd="0" presId="urn:microsoft.com/office/officeart/2018/5/layout/IconLeafLabelList"/>
    <dgm:cxn modelId="{00365B7C-E27B-4659-8581-A99CAF356205}" type="presParOf" srcId="{DEE01B52-87B8-477E-B276-C2C2AD8DB398}" destId="{7A7C1697-82E2-4B76-A027-DE88B39C8363}" srcOrd="0" destOrd="0" presId="urn:microsoft.com/office/officeart/2018/5/layout/IconLeafLabelList"/>
    <dgm:cxn modelId="{5DAF01AB-F7C4-418C-9C1B-4714A5FA9904}" type="presParOf" srcId="{DEE01B52-87B8-477E-B276-C2C2AD8DB398}" destId="{26C94F0B-6C4F-4FD4-BC3A-FEE48273D5E4}" srcOrd="1" destOrd="0" presId="urn:microsoft.com/office/officeart/2018/5/layout/IconLeafLabelList"/>
    <dgm:cxn modelId="{F05FE641-91FD-46B9-ACB6-542931609379}" type="presParOf" srcId="{DEE01B52-87B8-477E-B276-C2C2AD8DB398}" destId="{D82310F3-388B-4F86-B5F7-2EA9103B9388}" srcOrd="2" destOrd="0" presId="urn:microsoft.com/office/officeart/2018/5/layout/IconLeafLabelList"/>
    <dgm:cxn modelId="{8F89D830-E423-411F-B10E-B7BC05F622A2}" type="presParOf" srcId="{DEE01B52-87B8-477E-B276-C2C2AD8DB398}" destId="{0969568D-ECD7-4F57-B6C2-578E33B084BE}" srcOrd="3" destOrd="0" presId="urn:microsoft.com/office/officeart/2018/5/layout/IconLeafLabelList"/>
    <dgm:cxn modelId="{ABBF9EE3-A9D9-457F-82D2-E55BA3A56EC1}" type="presParOf" srcId="{4FC40CDB-B632-4B51-826E-24C12FD22990}" destId="{F8696875-89EE-4B4F-8A26-20DC4258C0D1}" srcOrd="5" destOrd="0" presId="urn:microsoft.com/office/officeart/2018/5/layout/IconLeafLabelList"/>
    <dgm:cxn modelId="{90703A56-0421-4E8A-B259-2EDACCB94A6F}" type="presParOf" srcId="{4FC40CDB-B632-4B51-826E-24C12FD22990}" destId="{CD0F75A3-D07C-4BAA-8FA6-99BCDC48C276}" srcOrd="6" destOrd="0" presId="urn:microsoft.com/office/officeart/2018/5/layout/IconLeafLabelList"/>
    <dgm:cxn modelId="{276501DE-AFDD-4C5A-BA3D-2B9555C147E2}" type="presParOf" srcId="{CD0F75A3-D07C-4BAA-8FA6-99BCDC48C276}" destId="{6BDAD97E-2D67-4CB8-A589-6ED8041984FD}" srcOrd="0" destOrd="0" presId="urn:microsoft.com/office/officeart/2018/5/layout/IconLeafLabelList"/>
    <dgm:cxn modelId="{1BFB235A-D941-49EC-A5F9-D088FACE2DC2}" type="presParOf" srcId="{CD0F75A3-D07C-4BAA-8FA6-99BCDC48C276}" destId="{1685DE10-DFA9-4AB3-94C9-70C6DA1851D3}" srcOrd="1" destOrd="0" presId="urn:microsoft.com/office/officeart/2018/5/layout/IconLeafLabelList"/>
    <dgm:cxn modelId="{501B16EB-EB21-4C55-B713-1D7030421B0B}" type="presParOf" srcId="{CD0F75A3-D07C-4BAA-8FA6-99BCDC48C276}" destId="{7CA2F781-1971-4A16-A77A-016C4372FF82}" srcOrd="2" destOrd="0" presId="urn:microsoft.com/office/officeart/2018/5/layout/IconLeafLabelList"/>
    <dgm:cxn modelId="{790A73D4-E04A-4EF8-B2DF-15D8A7E32BCB}" type="presParOf" srcId="{CD0F75A3-D07C-4BAA-8FA6-99BCDC48C276}" destId="{9828A8C1-88DE-49C0-9632-14D0BB5A33C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accent5_2" csCatId="accent5"/>
      <dgm:spPr/>
      <dgm:t>
        <a:bodyPr/>
        <a:lstStyle/>
        <a:p>
          <a:endParaRPr lang="en-US"/>
        </a:p>
      </dgm:t>
    </dgm:pt>
    <dgm:pt modelId="{5FFB842F-2799-4010-8F66-3CA121F6976D}">
      <dgm:prSet/>
      <dgm:spPr>
        <a:xfrm>
          <a:off x="0" y="184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Instruction</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4">
        <dgm:presLayoutVars>
          <dgm:chMax val="1"/>
          <dgm:bulletEnabled val="1"/>
        </dgm:presLayoutVars>
      </dgm:prSet>
      <dgm:spPr/>
    </dgm:pt>
    <dgm:pt modelId="{B189788B-3F05-4DD7-A4FD-43501B73FD1D}" type="pres">
      <dgm:prSet presAssocID="{5FFB842F-2799-4010-8F66-3CA121F6976D}" presName="descendantText" presStyleLbl="alignAccFollowNode1" presStyleIdx="0" presStyleCnt="4">
        <dgm:presLayoutVars>
          <dgm:bulletEnabled val="1"/>
        </dgm:presLayoutVars>
      </dgm:prSet>
      <dgm:spPr/>
    </dgm:pt>
    <dgm:pt modelId="{27664D17-563D-4AB3-863B-796ACD99B071}" type="pres">
      <dgm:prSet presAssocID="{F7F4043B-1258-4CEE-8793-03E780893AED}"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1" presStyleCnt="4">
        <dgm:presLayoutVars>
          <dgm:chMax val="1"/>
          <dgm:bulletEnabled val="1"/>
        </dgm:presLayoutVars>
      </dgm:prSet>
      <dgm:spPr/>
    </dgm:pt>
    <dgm:pt modelId="{DCCC581E-EA65-4072-A5E1-3997BFE83622}" type="pres">
      <dgm:prSet presAssocID="{9F01C7FC-268B-48C7-B296-E03AD6C8F8E9}" presName="descendantText" presStyleLbl="alignAccFollowNode1" presStyleIdx="1" presStyleCnt="4">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2" presStyleCnt="4">
        <dgm:presLayoutVars>
          <dgm:chMax val="1"/>
          <dgm:bulletEnabled val="1"/>
        </dgm:presLayoutVars>
      </dgm:prSet>
      <dgm:spPr/>
    </dgm:pt>
    <dgm:pt modelId="{8CCC4D69-94D7-47EE-A300-619E5C86CA5F}" type="pres">
      <dgm:prSet presAssocID="{542C7015-00DE-416B-89CA-25BFEA6D61B3}" presName="descendantText" presStyleLbl="alignAccFollowNode1" presStyleIdx="2" presStyleCnt="4">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3" presStyleCnt="4">
        <dgm:presLayoutVars>
          <dgm:chMax val="1"/>
          <dgm:bulletEnabled val="1"/>
        </dgm:presLayoutVars>
      </dgm:prSet>
      <dgm:spPr/>
    </dgm:pt>
    <dgm:pt modelId="{18B7A8B6-3C9C-43B1-AB04-1D87BE9D9736}" type="pres">
      <dgm:prSet presAssocID="{EE4E74F8-14BD-4E35-B3DF-D2CD13C47E2C}" presName="descendantText" presStyleLbl="alignAccFollowNode1" presStyleIdx="3" presStyleCnt="4">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B8F6C40A-FAFC-4717-AA4E-5A24FE92BE97}" type="presOf" srcId="{4F33FE3F-5D07-4EC9-A773-1F2D376760BA}" destId="{CF30E65C-29F5-45EC-A1BF-3AE3538A9ED3}" srcOrd="0" destOrd="0" presId="urn:microsoft.com/office/officeart/2005/8/layout/vList5"/>
    <dgm:cxn modelId="{DE9A7712-AC21-4CBD-9DCD-90E47A3A54D4}" srcId="{5FFB842F-2799-4010-8F66-3CA121F6976D}"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D0699D24-4FC3-4851-9BBB-F72C5D437E2F}" type="presOf" srcId="{7D73C382-4AFB-487E-A870-546BEDB82384}" destId="{B189788B-3F05-4DD7-A4FD-43501B73FD1D}" srcOrd="0" destOrd="0" presId="urn:microsoft.com/office/officeart/2005/8/layout/vList5"/>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3"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2" destOrd="0" parTransId="{2D57E7FC-923B-472A-9924-50A5125DFDA9}" sibTransId="{B551642D-A9E0-4A2D-B999-139D727C424E}"/>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1"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12D7A3C8-E9A6-4C4E-A2D1-B42A44AA0DF2}" type="presParOf" srcId="{DDD80091-2089-4802-A8CA-E9802B9133A4}" destId="{B189788B-3F05-4DD7-A4FD-43501B73FD1D}"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3FA4BD9A-FC23-40D9-AB2D-7B26C26DBD61}" type="presParOf" srcId="{CF30E65C-29F5-45EC-A1BF-3AE3538A9ED3}" destId="{F0F36B9D-BD65-4119-B004-7C4A51596A86}" srcOrd="2"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3" destOrd="0" presId="urn:microsoft.com/office/officeart/2005/8/layout/vList5"/>
    <dgm:cxn modelId="{FA7DBE7B-9D6A-479D-B1D3-A2586AB37FF6}" type="presParOf" srcId="{CF30E65C-29F5-45EC-A1BF-3AE3538A9ED3}" destId="{0A84A573-6712-45A0-BA21-737C9DBBD2CA}" srcOrd="4"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5" destOrd="0" presId="urn:microsoft.com/office/officeart/2005/8/layout/vList5"/>
    <dgm:cxn modelId="{F84C680B-CD77-4EE0-B86B-7A8A399B32DD}" type="presParOf" srcId="{CF30E65C-29F5-45EC-A1BF-3AE3538A9ED3}" destId="{92C840C6-0050-4459-92B1-F8BC57CBF193}" srcOrd="6"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8241E-B27E-4ECB-ABBB-58FF2F70120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EE8A40-1D70-40AE-B39A-3563E17CB064}">
      <dgm:prSet/>
      <dgm:spPr>
        <a:xfrm>
          <a:off x="158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Role-playing</a:t>
          </a:r>
        </a:p>
      </dgm:t>
    </dgm:pt>
    <dgm:pt modelId="{2D5A4DA0-B2F0-44A0-A9D3-0DC52FFA7564}" type="parTrans" cxnId="{F3E45863-0E8F-475C-8618-C3204DD0D647}">
      <dgm:prSet/>
      <dgm:spPr/>
      <dgm:t>
        <a:bodyPr/>
        <a:lstStyle/>
        <a:p>
          <a:endParaRPr lang="en-US">
            <a:solidFill>
              <a:schemeClr val="bg1"/>
            </a:solidFill>
          </a:endParaRPr>
        </a:p>
      </dgm:t>
    </dgm:pt>
    <dgm:pt modelId="{7740D977-BA4E-4C0B-A964-677C9436414D}" type="sibTrans" cxnId="{F3E45863-0E8F-475C-8618-C3204DD0D647}">
      <dgm:prSet/>
      <dgm:spPr/>
      <dgm:t>
        <a:bodyPr/>
        <a:lstStyle/>
        <a:p>
          <a:endParaRPr lang="en-US">
            <a:solidFill>
              <a:schemeClr val="bg1"/>
            </a:solidFill>
          </a:endParaRPr>
        </a:p>
      </dgm:t>
    </dgm:pt>
    <dgm:pt modelId="{1D42A2AE-E895-409C-81DF-E9CAD1902ABC}">
      <dgm:prSet/>
      <dgm:spPr>
        <a:xfrm>
          <a:off x="158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By making the model act as a specific entity, like a historian or a scientist, you can get tailored responses. </a:t>
          </a:r>
          <a:r>
            <a:rPr lang="en-US" dirty="0">
              <a:solidFill>
                <a:schemeClr val="bg1"/>
              </a:solidFill>
              <a:latin typeface="Aptos" panose="02110004020202020204"/>
              <a:ea typeface="+mn-ea"/>
              <a:cs typeface="+mn-cs"/>
            </a:rPr>
            <a:t>For example, "As a nutritionist, evaluate the following diet plan" might yield a response grounded in nutritional science.</a:t>
          </a:r>
        </a:p>
      </dgm:t>
    </dgm:pt>
    <dgm:pt modelId="{25A2CF6D-3C6B-4ADE-A7CC-D226740B8499}" type="parTrans" cxnId="{8B7A90E1-11D3-4C11-8DEF-61A355A54764}">
      <dgm:prSet/>
      <dgm:spPr/>
      <dgm:t>
        <a:bodyPr/>
        <a:lstStyle/>
        <a:p>
          <a:endParaRPr lang="en-US">
            <a:solidFill>
              <a:schemeClr val="bg1"/>
            </a:solidFill>
          </a:endParaRPr>
        </a:p>
      </dgm:t>
    </dgm:pt>
    <dgm:pt modelId="{4E571836-2A9F-493A-9265-4769ED982CAF}" type="sibTrans" cxnId="{8B7A90E1-11D3-4C11-8DEF-61A355A54764}">
      <dgm:prSet/>
      <dgm:spPr/>
      <dgm:t>
        <a:bodyPr/>
        <a:lstStyle/>
        <a:p>
          <a:endParaRPr lang="en-US">
            <a:solidFill>
              <a:schemeClr val="bg1"/>
            </a:solidFill>
          </a:endParaRPr>
        </a:p>
      </dgm:t>
    </dgm:pt>
    <dgm:pt modelId="{25B38A91-C835-4EA0-8F69-E58A2C634267}">
      <dgm:prSet/>
      <dgm:spPr>
        <a:xfrm>
          <a:off x="3833367"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Iterative refinement</a:t>
          </a:r>
        </a:p>
      </dgm:t>
    </dgm:pt>
    <dgm:pt modelId="{683E140D-62F1-40A9-8F8A-15EEA6C23F00}" type="parTrans" cxnId="{9EEBFE58-87F4-4E2B-A1BD-C209217B1788}">
      <dgm:prSet/>
      <dgm:spPr/>
      <dgm:t>
        <a:bodyPr/>
        <a:lstStyle/>
        <a:p>
          <a:endParaRPr lang="en-US">
            <a:solidFill>
              <a:schemeClr val="bg1"/>
            </a:solidFill>
          </a:endParaRPr>
        </a:p>
      </dgm:t>
    </dgm:pt>
    <dgm:pt modelId="{DF179A71-9F45-4A5E-A65C-1D4A247EB51A}" type="sibTrans" cxnId="{9EEBFE58-87F4-4E2B-A1BD-C209217B1788}">
      <dgm:prSet/>
      <dgm:spPr/>
      <dgm:t>
        <a:bodyPr/>
        <a:lstStyle/>
        <a:p>
          <a:endParaRPr lang="en-US">
            <a:solidFill>
              <a:schemeClr val="bg1"/>
            </a:solidFill>
          </a:endParaRPr>
        </a:p>
      </dgm:t>
    </dgm:pt>
    <dgm:pt modelId="{00C0D10B-3238-4952-98D6-E39A1ECF8821}">
      <dgm:prSet/>
      <dgm:spPr>
        <a:xfrm>
          <a:off x="3833367"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gm:t>
    </dgm:pt>
    <dgm:pt modelId="{8ED49483-6803-4E6C-92E0-992AE4BB4856}" type="parTrans" cxnId="{492E30B1-4482-46A3-98AF-0EB9B95CD8E7}">
      <dgm:prSet/>
      <dgm:spPr/>
      <dgm:t>
        <a:bodyPr/>
        <a:lstStyle/>
        <a:p>
          <a:endParaRPr lang="en-US">
            <a:solidFill>
              <a:schemeClr val="bg1"/>
            </a:solidFill>
          </a:endParaRPr>
        </a:p>
      </dgm:t>
    </dgm:pt>
    <dgm:pt modelId="{A1DAD81F-17B9-4980-B512-247DB3CD216E}" type="sibTrans" cxnId="{492E30B1-4482-46A3-98AF-0EB9B95CD8E7}">
      <dgm:prSet/>
      <dgm:spPr/>
      <dgm:t>
        <a:bodyPr/>
        <a:lstStyle/>
        <a:p>
          <a:endParaRPr lang="en-US">
            <a:solidFill>
              <a:schemeClr val="bg1"/>
            </a:solidFill>
          </a:endParaRPr>
        </a:p>
      </dgm:t>
    </dgm:pt>
    <dgm:pt modelId="{A8A5A401-529D-4D14-AF09-DD49AF0E83E7}">
      <dgm:prSet/>
      <dgm:spPr>
        <a:xfrm>
          <a:off x="766515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Feedback loops</a:t>
          </a:r>
        </a:p>
      </dgm:t>
    </dgm:pt>
    <dgm:pt modelId="{2D5AE865-7A1A-4B9D-8D3E-24ED2FF213A7}" type="parTrans" cxnId="{C667DCE1-F33C-41B2-998A-5E27A70EA9F8}">
      <dgm:prSet/>
      <dgm:spPr/>
      <dgm:t>
        <a:bodyPr/>
        <a:lstStyle/>
        <a:p>
          <a:endParaRPr lang="en-US">
            <a:solidFill>
              <a:schemeClr val="bg1"/>
            </a:solidFill>
          </a:endParaRPr>
        </a:p>
      </dgm:t>
    </dgm:pt>
    <dgm:pt modelId="{821EB4E9-0D5E-4800-924F-BE59630AA87B}" type="sibTrans" cxnId="{C667DCE1-F33C-41B2-998A-5E27A70EA9F8}">
      <dgm:prSet/>
      <dgm:spPr/>
      <dgm:t>
        <a:bodyPr/>
        <a:lstStyle/>
        <a:p>
          <a:endParaRPr lang="en-US">
            <a:solidFill>
              <a:schemeClr val="bg1"/>
            </a:solidFill>
          </a:endParaRPr>
        </a:p>
      </dgm:t>
    </dgm:pt>
    <dgm:pt modelId="{73841F8D-BCCC-48F4-ABA6-47E9E072BDCA}">
      <dgm:prSet/>
      <dgm:spPr>
        <a:xfrm>
          <a:off x="766515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gm:t>
    </dgm:pt>
    <dgm:pt modelId="{D47263AC-F0C5-48E6-81DA-B21008456A36}" type="parTrans" cxnId="{D69E843F-1BE6-4AE8-94FD-D69F176A28D0}">
      <dgm:prSet/>
      <dgm:spPr/>
      <dgm:t>
        <a:bodyPr/>
        <a:lstStyle/>
        <a:p>
          <a:endParaRPr lang="en-US">
            <a:solidFill>
              <a:schemeClr val="bg1"/>
            </a:solidFill>
          </a:endParaRPr>
        </a:p>
      </dgm:t>
    </dgm:pt>
    <dgm:pt modelId="{B371FBA7-0EC4-400A-9544-BAA461E97A81}" type="sibTrans" cxnId="{D69E843F-1BE6-4AE8-94FD-D69F176A28D0}">
      <dgm:prSet/>
      <dgm:spPr/>
      <dgm:t>
        <a:bodyPr/>
        <a:lstStyle/>
        <a:p>
          <a:endParaRPr lang="en-US">
            <a:solidFill>
              <a:schemeClr val="bg1"/>
            </a:solidFill>
          </a:endParaRPr>
        </a:p>
      </dgm:t>
    </dgm:pt>
    <dgm:pt modelId="{42A48F68-BE35-42DB-B16D-FC57047CB19E}" type="pres">
      <dgm:prSet presAssocID="{E0F8241E-B27E-4ECB-ABBB-58FF2F70120F}" presName="root" presStyleCnt="0">
        <dgm:presLayoutVars>
          <dgm:dir/>
          <dgm:resizeHandles val="exact"/>
        </dgm:presLayoutVars>
      </dgm:prSet>
      <dgm:spPr/>
    </dgm:pt>
    <dgm:pt modelId="{FA922CA1-AEC8-4135-957B-0EDE9AEB7C34}" type="pres">
      <dgm:prSet presAssocID="{58EE8A40-1D70-40AE-B39A-3563E17CB064}" presName="compNode" presStyleCnt="0"/>
      <dgm:spPr/>
    </dgm:pt>
    <dgm:pt modelId="{CF06BFD4-72C1-4816-A6D4-D20E2000FA40}" type="pres">
      <dgm:prSet presAssocID="{58EE8A40-1D70-40AE-B39A-3563E17CB064}" presName="iconRect" presStyleLbl="node1" presStyleIdx="0" presStyleCnt="3"/>
      <dgm:spPr>
        <a:xfrm>
          <a:off x="1582" y="32848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Head with Gears"/>
        </a:ext>
      </dgm:extLst>
    </dgm:pt>
    <dgm:pt modelId="{989BB46C-A5BA-43E1-83C8-95EDA964E6BC}" type="pres">
      <dgm:prSet presAssocID="{58EE8A40-1D70-40AE-B39A-3563E17CB064}" presName="iconSpace" presStyleCnt="0"/>
      <dgm:spPr/>
    </dgm:pt>
    <dgm:pt modelId="{E3A68453-6B34-4DEE-AC99-285E02141EB3}" type="pres">
      <dgm:prSet presAssocID="{58EE8A40-1D70-40AE-B39A-3563E17CB064}" presName="parTx" presStyleLbl="revTx" presStyleIdx="0" presStyleCnt="6">
        <dgm:presLayoutVars>
          <dgm:chMax val="0"/>
          <dgm:chPref val="0"/>
        </dgm:presLayoutVars>
      </dgm:prSet>
      <dgm:spPr/>
    </dgm:pt>
    <dgm:pt modelId="{A1B87C0E-4E3A-42BA-925D-7D6B2D9D1CAF}" type="pres">
      <dgm:prSet presAssocID="{58EE8A40-1D70-40AE-B39A-3563E17CB064}" presName="txSpace" presStyleCnt="0"/>
      <dgm:spPr/>
    </dgm:pt>
    <dgm:pt modelId="{6EC6B8B0-CA9F-4769-A8F6-D79B5A0D5566}" type="pres">
      <dgm:prSet presAssocID="{58EE8A40-1D70-40AE-B39A-3563E17CB064}" presName="desTx" presStyleLbl="revTx" presStyleIdx="1" presStyleCnt="6">
        <dgm:presLayoutVars/>
      </dgm:prSet>
      <dgm:spPr/>
    </dgm:pt>
    <dgm:pt modelId="{E07BE3D5-CE99-4734-95DC-53848EDB5154}" type="pres">
      <dgm:prSet presAssocID="{7740D977-BA4E-4C0B-A964-677C9436414D}" presName="sibTrans" presStyleCnt="0"/>
      <dgm:spPr/>
    </dgm:pt>
    <dgm:pt modelId="{D28307C4-B3E3-4273-A26E-9A2AC412E3A2}" type="pres">
      <dgm:prSet presAssocID="{25B38A91-C835-4EA0-8F69-E58A2C634267}" presName="compNode" presStyleCnt="0"/>
      <dgm:spPr/>
    </dgm:pt>
    <dgm:pt modelId="{162937C4-4CA7-4612-9C02-D6B1AC802535}" type="pres">
      <dgm:prSet presAssocID="{25B38A91-C835-4EA0-8F69-E58A2C634267}" presName="iconRect" presStyleLbl="node1" presStyleIdx="1" presStyleCnt="3"/>
      <dgm:spPr>
        <a:xfrm>
          <a:off x="3833367" y="32848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Workflow"/>
        </a:ext>
      </dgm:extLst>
    </dgm:pt>
    <dgm:pt modelId="{07CBD889-9631-4A03-8B5E-A62015DDBAE0}" type="pres">
      <dgm:prSet presAssocID="{25B38A91-C835-4EA0-8F69-E58A2C634267}" presName="iconSpace" presStyleCnt="0"/>
      <dgm:spPr/>
    </dgm:pt>
    <dgm:pt modelId="{41692C29-57B5-4212-8090-4CBA82750EDF}" type="pres">
      <dgm:prSet presAssocID="{25B38A91-C835-4EA0-8F69-E58A2C634267}" presName="parTx" presStyleLbl="revTx" presStyleIdx="2" presStyleCnt="6">
        <dgm:presLayoutVars>
          <dgm:chMax val="0"/>
          <dgm:chPref val="0"/>
        </dgm:presLayoutVars>
      </dgm:prSet>
      <dgm:spPr/>
    </dgm:pt>
    <dgm:pt modelId="{D3A0A857-D943-4E3F-8359-AAD19C236482}" type="pres">
      <dgm:prSet presAssocID="{25B38A91-C835-4EA0-8F69-E58A2C634267}" presName="txSpace" presStyleCnt="0"/>
      <dgm:spPr/>
    </dgm:pt>
    <dgm:pt modelId="{A1FBD1DF-1E7B-4302-A448-10F36EDDE8EC}" type="pres">
      <dgm:prSet presAssocID="{25B38A91-C835-4EA0-8F69-E58A2C634267}" presName="desTx" presStyleLbl="revTx" presStyleIdx="3" presStyleCnt="6">
        <dgm:presLayoutVars/>
      </dgm:prSet>
      <dgm:spPr/>
    </dgm:pt>
    <dgm:pt modelId="{FA50C977-0F58-4527-823C-B2BD2A0CD3C7}" type="pres">
      <dgm:prSet presAssocID="{DF179A71-9F45-4A5E-A65C-1D4A247EB51A}" presName="sibTrans" presStyleCnt="0"/>
      <dgm:spPr/>
    </dgm:pt>
    <dgm:pt modelId="{6AD77973-7333-4A34-B65D-378C9541A34A}" type="pres">
      <dgm:prSet presAssocID="{A8A5A401-529D-4D14-AF09-DD49AF0E83E7}" presName="compNode" presStyleCnt="0"/>
      <dgm:spPr/>
    </dgm:pt>
    <dgm:pt modelId="{46EFC176-4EC7-4E6C-8C83-60539C6D1FB6}" type="pres">
      <dgm:prSet presAssocID="{A8A5A401-529D-4D14-AF09-DD49AF0E83E7}" presName="iconRect" presStyleLbl="node1" presStyleIdx="2" presStyleCnt="3"/>
      <dgm:spPr>
        <a:xfrm>
          <a:off x="7665152" y="32848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Flowchart"/>
        </a:ext>
      </dgm:extLst>
    </dgm:pt>
    <dgm:pt modelId="{7806198D-0C8C-449E-82D6-274389A50442}" type="pres">
      <dgm:prSet presAssocID="{A8A5A401-529D-4D14-AF09-DD49AF0E83E7}" presName="iconSpace" presStyleCnt="0"/>
      <dgm:spPr/>
    </dgm:pt>
    <dgm:pt modelId="{29417F0E-683A-4A71-BEA6-ECAA93D08984}" type="pres">
      <dgm:prSet presAssocID="{A8A5A401-529D-4D14-AF09-DD49AF0E83E7}" presName="parTx" presStyleLbl="revTx" presStyleIdx="4" presStyleCnt="6">
        <dgm:presLayoutVars>
          <dgm:chMax val="0"/>
          <dgm:chPref val="0"/>
        </dgm:presLayoutVars>
      </dgm:prSet>
      <dgm:spPr/>
    </dgm:pt>
    <dgm:pt modelId="{5C6B82D6-505F-48E8-A347-625DE37FAF0C}" type="pres">
      <dgm:prSet presAssocID="{A8A5A401-529D-4D14-AF09-DD49AF0E83E7}" presName="txSpace" presStyleCnt="0"/>
      <dgm:spPr/>
    </dgm:pt>
    <dgm:pt modelId="{BC28C84D-D161-4AE5-8C5D-6C079BC86832}" type="pres">
      <dgm:prSet presAssocID="{A8A5A401-529D-4D14-AF09-DD49AF0E83E7}" presName="desTx" presStyleLbl="revTx" presStyleIdx="5" presStyleCnt="6">
        <dgm:presLayoutVars/>
      </dgm:prSet>
      <dgm:spPr/>
    </dgm:pt>
  </dgm:ptLst>
  <dgm:cxnLst>
    <dgm:cxn modelId="{4406D113-6BB8-4F45-A13D-F1B852541607}" type="presOf" srcId="{1D42A2AE-E895-409C-81DF-E9CAD1902ABC}" destId="{6EC6B8B0-CA9F-4769-A8F6-D79B5A0D5566}" srcOrd="0" destOrd="0" presId="urn:microsoft.com/office/officeart/2018/2/layout/IconLabelDescriptionList"/>
    <dgm:cxn modelId="{6BE1E41D-DA3C-4A8A-982D-598F3CBB4AE3}" type="presOf" srcId="{00C0D10B-3238-4952-98D6-E39A1ECF8821}" destId="{A1FBD1DF-1E7B-4302-A448-10F36EDDE8EC}" srcOrd="0" destOrd="0" presId="urn:microsoft.com/office/officeart/2018/2/layout/IconLabelDescriptionList"/>
    <dgm:cxn modelId="{20521E1E-AFBB-43CA-BB9B-234C5C9811D7}" type="presOf" srcId="{E0F8241E-B27E-4ECB-ABBB-58FF2F70120F}" destId="{42A48F68-BE35-42DB-B16D-FC57047CB19E}" srcOrd="0" destOrd="0" presId="urn:microsoft.com/office/officeart/2018/2/layout/IconLabelDescriptionList"/>
    <dgm:cxn modelId="{DFB54525-17AB-4B01-AD39-F008DCA56FF4}" type="presOf" srcId="{73841F8D-BCCC-48F4-ABA6-47E9E072BDCA}" destId="{BC28C84D-D161-4AE5-8C5D-6C079BC86832}" srcOrd="0" destOrd="0" presId="urn:microsoft.com/office/officeart/2018/2/layout/IconLabelDescriptionList"/>
    <dgm:cxn modelId="{8837D336-73FD-4A62-84D8-8AB127D00803}" type="presOf" srcId="{A8A5A401-529D-4D14-AF09-DD49AF0E83E7}" destId="{29417F0E-683A-4A71-BEA6-ECAA93D08984}" srcOrd="0" destOrd="0" presId="urn:microsoft.com/office/officeart/2018/2/layout/IconLabelDescriptionList"/>
    <dgm:cxn modelId="{D69E843F-1BE6-4AE8-94FD-D69F176A28D0}" srcId="{A8A5A401-529D-4D14-AF09-DD49AF0E83E7}" destId="{73841F8D-BCCC-48F4-ABA6-47E9E072BDCA}" srcOrd="0" destOrd="0" parTransId="{D47263AC-F0C5-48E6-81DA-B21008456A36}" sibTransId="{B371FBA7-0EC4-400A-9544-BAA461E97A81}"/>
    <dgm:cxn modelId="{F3E45863-0E8F-475C-8618-C3204DD0D647}" srcId="{E0F8241E-B27E-4ECB-ABBB-58FF2F70120F}" destId="{58EE8A40-1D70-40AE-B39A-3563E17CB064}" srcOrd="0" destOrd="0" parTransId="{2D5A4DA0-B2F0-44A0-A9D3-0DC52FFA7564}" sibTransId="{7740D977-BA4E-4C0B-A964-677C9436414D}"/>
    <dgm:cxn modelId="{469FF376-4879-49A4-A760-4C717E6137DF}" type="presOf" srcId="{58EE8A40-1D70-40AE-B39A-3563E17CB064}" destId="{E3A68453-6B34-4DEE-AC99-285E02141EB3}" srcOrd="0" destOrd="0" presId="urn:microsoft.com/office/officeart/2018/2/layout/IconLabelDescriptionList"/>
    <dgm:cxn modelId="{9EEBFE58-87F4-4E2B-A1BD-C209217B1788}" srcId="{E0F8241E-B27E-4ECB-ABBB-58FF2F70120F}" destId="{25B38A91-C835-4EA0-8F69-E58A2C634267}" srcOrd="1" destOrd="0" parTransId="{683E140D-62F1-40A9-8F8A-15EEA6C23F00}" sibTransId="{DF179A71-9F45-4A5E-A65C-1D4A247EB51A}"/>
    <dgm:cxn modelId="{B78CF48E-BB5D-40C4-89F4-85291B8B52D1}" type="presOf" srcId="{25B38A91-C835-4EA0-8F69-E58A2C634267}" destId="{41692C29-57B5-4212-8090-4CBA82750EDF}" srcOrd="0" destOrd="0" presId="urn:microsoft.com/office/officeart/2018/2/layout/IconLabelDescriptionList"/>
    <dgm:cxn modelId="{492E30B1-4482-46A3-98AF-0EB9B95CD8E7}" srcId="{25B38A91-C835-4EA0-8F69-E58A2C634267}" destId="{00C0D10B-3238-4952-98D6-E39A1ECF8821}" srcOrd="0" destOrd="0" parTransId="{8ED49483-6803-4E6C-92E0-992AE4BB4856}" sibTransId="{A1DAD81F-17B9-4980-B512-247DB3CD216E}"/>
    <dgm:cxn modelId="{8B7A90E1-11D3-4C11-8DEF-61A355A54764}" srcId="{58EE8A40-1D70-40AE-B39A-3563E17CB064}" destId="{1D42A2AE-E895-409C-81DF-E9CAD1902ABC}" srcOrd="0" destOrd="0" parTransId="{25A2CF6D-3C6B-4ADE-A7CC-D226740B8499}" sibTransId="{4E571836-2A9F-493A-9265-4769ED982CAF}"/>
    <dgm:cxn modelId="{C667DCE1-F33C-41B2-998A-5E27A70EA9F8}" srcId="{E0F8241E-B27E-4ECB-ABBB-58FF2F70120F}" destId="{A8A5A401-529D-4D14-AF09-DD49AF0E83E7}" srcOrd="2" destOrd="0" parTransId="{2D5AE865-7A1A-4B9D-8D3E-24ED2FF213A7}" sibTransId="{821EB4E9-0D5E-4800-924F-BE59630AA87B}"/>
    <dgm:cxn modelId="{7DB50EC5-3D9D-4032-8283-A5787F88069A}" type="presParOf" srcId="{42A48F68-BE35-42DB-B16D-FC57047CB19E}" destId="{FA922CA1-AEC8-4135-957B-0EDE9AEB7C34}" srcOrd="0" destOrd="0" presId="urn:microsoft.com/office/officeart/2018/2/layout/IconLabelDescriptionList"/>
    <dgm:cxn modelId="{D1AFD07C-8F0E-4BDF-9A25-EE8C0FFBCB6A}" type="presParOf" srcId="{FA922CA1-AEC8-4135-957B-0EDE9AEB7C34}" destId="{CF06BFD4-72C1-4816-A6D4-D20E2000FA40}" srcOrd="0" destOrd="0" presId="urn:microsoft.com/office/officeart/2018/2/layout/IconLabelDescriptionList"/>
    <dgm:cxn modelId="{FFEFB495-4C3C-476A-BEB0-2C34B0546698}" type="presParOf" srcId="{FA922CA1-AEC8-4135-957B-0EDE9AEB7C34}" destId="{989BB46C-A5BA-43E1-83C8-95EDA964E6BC}" srcOrd="1" destOrd="0" presId="urn:microsoft.com/office/officeart/2018/2/layout/IconLabelDescriptionList"/>
    <dgm:cxn modelId="{A6B19F39-54C0-4178-808B-5B2D8AF70CF1}" type="presParOf" srcId="{FA922CA1-AEC8-4135-957B-0EDE9AEB7C34}" destId="{E3A68453-6B34-4DEE-AC99-285E02141EB3}" srcOrd="2" destOrd="0" presId="urn:microsoft.com/office/officeart/2018/2/layout/IconLabelDescriptionList"/>
    <dgm:cxn modelId="{FF6F4D99-DE80-4E5C-A38A-53CBBB4C9E74}" type="presParOf" srcId="{FA922CA1-AEC8-4135-957B-0EDE9AEB7C34}" destId="{A1B87C0E-4E3A-42BA-925D-7D6B2D9D1CAF}" srcOrd="3" destOrd="0" presId="urn:microsoft.com/office/officeart/2018/2/layout/IconLabelDescriptionList"/>
    <dgm:cxn modelId="{72378FCB-5EB1-4444-A2CA-2EBD6B38AD67}" type="presParOf" srcId="{FA922CA1-AEC8-4135-957B-0EDE9AEB7C34}" destId="{6EC6B8B0-CA9F-4769-A8F6-D79B5A0D5566}" srcOrd="4" destOrd="0" presId="urn:microsoft.com/office/officeart/2018/2/layout/IconLabelDescriptionList"/>
    <dgm:cxn modelId="{8EDD51D2-FEB8-4EDA-A696-71F2A4CB353B}" type="presParOf" srcId="{42A48F68-BE35-42DB-B16D-FC57047CB19E}" destId="{E07BE3D5-CE99-4734-95DC-53848EDB5154}" srcOrd="1" destOrd="0" presId="urn:microsoft.com/office/officeart/2018/2/layout/IconLabelDescriptionList"/>
    <dgm:cxn modelId="{8061A174-BB0D-46AA-8FEE-7FE2245B0B7B}" type="presParOf" srcId="{42A48F68-BE35-42DB-B16D-FC57047CB19E}" destId="{D28307C4-B3E3-4273-A26E-9A2AC412E3A2}" srcOrd="2" destOrd="0" presId="urn:microsoft.com/office/officeart/2018/2/layout/IconLabelDescriptionList"/>
    <dgm:cxn modelId="{4C139AC2-934E-4602-B99C-D9C574795493}" type="presParOf" srcId="{D28307C4-B3E3-4273-A26E-9A2AC412E3A2}" destId="{162937C4-4CA7-4612-9C02-D6B1AC802535}" srcOrd="0" destOrd="0" presId="urn:microsoft.com/office/officeart/2018/2/layout/IconLabelDescriptionList"/>
    <dgm:cxn modelId="{B7BF96DC-C05C-4551-8034-62EC9DE528AE}" type="presParOf" srcId="{D28307C4-B3E3-4273-A26E-9A2AC412E3A2}" destId="{07CBD889-9631-4A03-8B5E-A62015DDBAE0}" srcOrd="1" destOrd="0" presId="urn:microsoft.com/office/officeart/2018/2/layout/IconLabelDescriptionList"/>
    <dgm:cxn modelId="{5CB0CFB3-DB9B-4B9B-A1B2-461A9FC8CD1E}" type="presParOf" srcId="{D28307C4-B3E3-4273-A26E-9A2AC412E3A2}" destId="{41692C29-57B5-4212-8090-4CBA82750EDF}" srcOrd="2" destOrd="0" presId="urn:microsoft.com/office/officeart/2018/2/layout/IconLabelDescriptionList"/>
    <dgm:cxn modelId="{7913FC85-ED19-4096-A460-3FEE2074D5F3}" type="presParOf" srcId="{D28307C4-B3E3-4273-A26E-9A2AC412E3A2}" destId="{D3A0A857-D943-4E3F-8359-AAD19C236482}" srcOrd="3" destOrd="0" presId="urn:microsoft.com/office/officeart/2018/2/layout/IconLabelDescriptionList"/>
    <dgm:cxn modelId="{27B1052D-AE74-4855-B00B-78C1CD40ACD6}" type="presParOf" srcId="{D28307C4-B3E3-4273-A26E-9A2AC412E3A2}" destId="{A1FBD1DF-1E7B-4302-A448-10F36EDDE8EC}" srcOrd="4" destOrd="0" presId="urn:microsoft.com/office/officeart/2018/2/layout/IconLabelDescriptionList"/>
    <dgm:cxn modelId="{2B5C7172-DD96-4B38-865C-83CF648C7917}" type="presParOf" srcId="{42A48F68-BE35-42DB-B16D-FC57047CB19E}" destId="{FA50C977-0F58-4527-823C-B2BD2A0CD3C7}" srcOrd="3" destOrd="0" presId="urn:microsoft.com/office/officeart/2018/2/layout/IconLabelDescriptionList"/>
    <dgm:cxn modelId="{3AD83093-114D-4C8B-B5F4-92F38C4622F9}" type="presParOf" srcId="{42A48F68-BE35-42DB-B16D-FC57047CB19E}" destId="{6AD77973-7333-4A34-B65D-378C9541A34A}" srcOrd="4" destOrd="0" presId="urn:microsoft.com/office/officeart/2018/2/layout/IconLabelDescriptionList"/>
    <dgm:cxn modelId="{709A46E2-CD26-4236-BF8C-E23ADAA9368E}" type="presParOf" srcId="{6AD77973-7333-4A34-B65D-378C9541A34A}" destId="{46EFC176-4EC7-4E6C-8C83-60539C6D1FB6}" srcOrd="0" destOrd="0" presId="urn:microsoft.com/office/officeart/2018/2/layout/IconLabelDescriptionList"/>
    <dgm:cxn modelId="{C4FF4F27-EC30-4E98-A5F0-92286470A899}" type="presParOf" srcId="{6AD77973-7333-4A34-B65D-378C9541A34A}" destId="{7806198D-0C8C-449E-82D6-274389A50442}" srcOrd="1" destOrd="0" presId="urn:microsoft.com/office/officeart/2018/2/layout/IconLabelDescriptionList"/>
    <dgm:cxn modelId="{1AAFA364-6B7C-4C0A-A049-034F2F1EDB00}" type="presParOf" srcId="{6AD77973-7333-4A34-B65D-378C9541A34A}" destId="{29417F0E-683A-4A71-BEA6-ECAA93D08984}" srcOrd="2" destOrd="0" presId="urn:microsoft.com/office/officeart/2018/2/layout/IconLabelDescriptionList"/>
    <dgm:cxn modelId="{C357C7F0-BA9F-4AF0-9B79-9896364621DC}" type="presParOf" srcId="{6AD77973-7333-4A34-B65D-378C9541A34A}" destId="{5C6B82D6-505F-48E8-A347-625DE37FAF0C}" srcOrd="3" destOrd="0" presId="urn:microsoft.com/office/officeart/2018/2/layout/IconLabelDescriptionList"/>
    <dgm:cxn modelId="{46E9C689-B085-43EC-9DA3-45C1989A0F50}" type="presParOf" srcId="{6AD77973-7333-4A34-B65D-378C9541A34A}" destId="{BC28C84D-D161-4AE5-8C5D-6C079BC8683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B23E53-AF73-42C1-9F5C-46D9F04E6F8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E7C1E9-4E8F-495F-83F7-BF81084CD866}">
      <dgm:prSet/>
      <dgm:spPr/>
      <dgm:t>
        <a:bodyPr/>
        <a:lstStyle/>
        <a:p>
          <a:pPr>
            <a:defRPr b="1"/>
          </a:pPr>
          <a:r>
            <a:rPr lang="en-US">
              <a:solidFill>
                <a:schemeClr val="bg1"/>
              </a:solidFill>
            </a:rPr>
            <a:t>Zero-shot prompting</a:t>
          </a:r>
        </a:p>
      </dgm:t>
    </dgm:pt>
    <dgm:pt modelId="{06CE37D3-E041-46F5-9EC7-B58391A104D8}" type="parTrans" cxnId="{345FF307-9858-4E2F-902C-BBD7769ABE15}">
      <dgm:prSet/>
      <dgm:spPr/>
      <dgm:t>
        <a:bodyPr/>
        <a:lstStyle/>
        <a:p>
          <a:endParaRPr lang="en-US">
            <a:solidFill>
              <a:schemeClr val="bg1"/>
            </a:solidFill>
          </a:endParaRPr>
        </a:p>
      </dgm:t>
    </dgm:pt>
    <dgm:pt modelId="{9DE21D89-CF72-4E82-A3B3-E996AC146BAE}" type="sibTrans" cxnId="{345FF307-9858-4E2F-902C-BBD7769ABE15}">
      <dgm:prSet/>
      <dgm:spPr/>
      <dgm:t>
        <a:bodyPr/>
        <a:lstStyle/>
        <a:p>
          <a:endParaRPr lang="en-US">
            <a:solidFill>
              <a:schemeClr val="bg1"/>
            </a:solidFill>
          </a:endParaRPr>
        </a:p>
      </dgm:t>
    </dgm:pt>
    <dgm:pt modelId="{7E979D0A-0734-4367-A371-9D5C7D8A0718}">
      <dgm:prSet/>
      <dgm:spPr/>
      <dgm:t>
        <a:bodyPr/>
        <a:lstStyle/>
        <a:p>
          <a:r>
            <a:rPr lang="en-US">
              <a:solidFill>
                <a:schemeClr val="bg1"/>
              </a:solidFill>
            </a:rPr>
            <a:t>This technique involves providing the model with a task it hasn't seen during its training. It tests the model's ability to generalize and produce relevant outputs without relying on prior examples.</a:t>
          </a:r>
        </a:p>
      </dgm:t>
    </dgm:pt>
    <dgm:pt modelId="{0FCA64F7-5170-4E24-8477-8FAC52835711}" type="parTrans" cxnId="{84A16AA8-ACEC-4806-95A6-CC530EB8C9A8}">
      <dgm:prSet/>
      <dgm:spPr/>
      <dgm:t>
        <a:bodyPr/>
        <a:lstStyle/>
        <a:p>
          <a:endParaRPr lang="en-US">
            <a:solidFill>
              <a:schemeClr val="bg1"/>
            </a:solidFill>
          </a:endParaRPr>
        </a:p>
      </dgm:t>
    </dgm:pt>
    <dgm:pt modelId="{98720603-A641-44F3-ABDA-87B336505730}" type="sibTrans" cxnId="{84A16AA8-ACEC-4806-95A6-CC530EB8C9A8}">
      <dgm:prSet/>
      <dgm:spPr/>
      <dgm:t>
        <a:bodyPr/>
        <a:lstStyle/>
        <a:p>
          <a:endParaRPr lang="en-US">
            <a:solidFill>
              <a:schemeClr val="bg1"/>
            </a:solidFill>
          </a:endParaRPr>
        </a:p>
      </dgm:t>
    </dgm:pt>
    <dgm:pt modelId="{46550A6B-D68D-48C2-8381-5C2F2C53FAD3}">
      <dgm:prSet/>
      <dgm:spPr/>
      <dgm:t>
        <a:bodyPr/>
        <a:lstStyle/>
        <a:p>
          <a:pPr>
            <a:defRPr b="1"/>
          </a:pPr>
          <a:r>
            <a:rPr lang="en-US">
              <a:solidFill>
                <a:schemeClr val="bg1"/>
              </a:solidFill>
            </a:rPr>
            <a:t>Few-shot prompting/in-context learning</a:t>
          </a:r>
        </a:p>
      </dgm:t>
    </dgm:pt>
    <dgm:pt modelId="{7989B9EF-308E-4685-B6A1-841D1754EA82}" type="parTrans" cxnId="{64184E30-CAFC-4F08-83A3-F9462FA880DE}">
      <dgm:prSet/>
      <dgm:spPr/>
      <dgm:t>
        <a:bodyPr/>
        <a:lstStyle/>
        <a:p>
          <a:endParaRPr lang="en-US">
            <a:solidFill>
              <a:schemeClr val="bg1"/>
            </a:solidFill>
          </a:endParaRPr>
        </a:p>
      </dgm:t>
    </dgm:pt>
    <dgm:pt modelId="{BA6494E4-D3F3-45AC-9C89-082AA9FE44EC}" type="sibTrans" cxnId="{64184E30-CAFC-4F08-83A3-F9462FA880DE}">
      <dgm:prSet/>
      <dgm:spPr/>
      <dgm:t>
        <a:bodyPr/>
        <a:lstStyle/>
        <a:p>
          <a:endParaRPr lang="en-US">
            <a:solidFill>
              <a:schemeClr val="bg1"/>
            </a:solidFill>
          </a:endParaRPr>
        </a:p>
      </dgm:t>
    </dgm:pt>
    <dgm:pt modelId="{648004B7-9A04-4EFF-A6EA-49B502EAAB75}">
      <dgm:prSet/>
      <dgm:spPr/>
      <dgm:t>
        <a:bodyPr/>
        <a:lstStyle/>
        <a:p>
          <a:r>
            <a:rPr lang="en-US">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gm:t>
    </dgm:pt>
    <dgm:pt modelId="{CD771D39-036A-4345-8291-52F0A7C1BE1C}" type="parTrans" cxnId="{36EA12B9-2F83-4DAA-ADF4-3AE0A6F1178D}">
      <dgm:prSet/>
      <dgm:spPr/>
      <dgm:t>
        <a:bodyPr/>
        <a:lstStyle/>
        <a:p>
          <a:endParaRPr lang="en-US">
            <a:solidFill>
              <a:schemeClr val="bg1"/>
            </a:solidFill>
          </a:endParaRPr>
        </a:p>
      </dgm:t>
    </dgm:pt>
    <dgm:pt modelId="{1F5E88A1-3911-4ACA-9D90-409C33DFE32A}" type="sibTrans" cxnId="{36EA12B9-2F83-4DAA-ADF4-3AE0A6F1178D}">
      <dgm:prSet/>
      <dgm:spPr/>
      <dgm:t>
        <a:bodyPr/>
        <a:lstStyle/>
        <a:p>
          <a:endParaRPr lang="en-US">
            <a:solidFill>
              <a:schemeClr val="bg1"/>
            </a:solidFill>
          </a:endParaRPr>
        </a:p>
      </dgm:t>
    </dgm:pt>
    <dgm:pt modelId="{935A6314-645A-4B19-998A-4AF28BD2BAD0}">
      <dgm:prSet/>
      <dgm:spPr/>
      <dgm:t>
        <a:bodyPr/>
        <a:lstStyle/>
        <a:p>
          <a:pPr>
            <a:defRPr b="1"/>
          </a:pPr>
          <a:r>
            <a:rPr lang="en-US">
              <a:solidFill>
                <a:schemeClr val="bg1"/>
              </a:solidFill>
            </a:rPr>
            <a:t>Chain-of-Thought (CoT)</a:t>
          </a:r>
        </a:p>
      </dgm:t>
    </dgm:pt>
    <dgm:pt modelId="{EAB67058-025F-4EAA-8006-225F1F06E743}" type="parTrans" cxnId="{ECE06D9B-5E88-4B66-8705-8C2683EE37F4}">
      <dgm:prSet/>
      <dgm:spPr/>
      <dgm:t>
        <a:bodyPr/>
        <a:lstStyle/>
        <a:p>
          <a:endParaRPr lang="en-US">
            <a:solidFill>
              <a:schemeClr val="bg1"/>
            </a:solidFill>
          </a:endParaRPr>
        </a:p>
      </dgm:t>
    </dgm:pt>
    <dgm:pt modelId="{836199D6-562A-483D-88CC-2E17C9A11CDE}" type="sibTrans" cxnId="{ECE06D9B-5E88-4B66-8705-8C2683EE37F4}">
      <dgm:prSet/>
      <dgm:spPr/>
      <dgm:t>
        <a:bodyPr/>
        <a:lstStyle/>
        <a:p>
          <a:endParaRPr lang="en-US">
            <a:solidFill>
              <a:schemeClr val="bg1"/>
            </a:solidFill>
          </a:endParaRPr>
        </a:p>
      </dgm:t>
    </dgm:pt>
    <dgm:pt modelId="{62627D0D-28EA-4979-9508-6112B42546E0}">
      <dgm:prSet/>
      <dgm:spPr/>
      <dgm:t>
        <a:bodyPr/>
        <a:lstStyle/>
        <a:p>
          <a:r>
            <a:rPr lang="en-US">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gm:t>
    </dgm:pt>
    <dgm:pt modelId="{05DD5F34-E322-4507-92C0-E8444CF43E59}" type="parTrans" cxnId="{38314647-5517-4F78-AE58-1E67551885E7}">
      <dgm:prSet/>
      <dgm:spPr/>
      <dgm:t>
        <a:bodyPr/>
        <a:lstStyle/>
        <a:p>
          <a:endParaRPr lang="en-US">
            <a:solidFill>
              <a:schemeClr val="bg1"/>
            </a:solidFill>
          </a:endParaRPr>
        </a:p>
      </dgm:t>
    </dgm:pt>
    <dgm:pt modelId="{BA1D5D83-6612-4AF5-BB6C-8A6CC4936851}" type="sibTrans" cxnId="{38314647-5517-4F78-AE58-1E67551885E7}">
      <dgm:prSet/>
      <dgm:spPr/>
      <dgm:t>
        <a:bodyPr/>
        <a:lstStyle/>
        <a:p>
          <a:endParaRPr lang="en-US">
            <a:solidFill>
              <a:schemeClr val="bg1"/>
            </a:solidFill>
          </a:endParaRPr>
        </a:p>
      </dgm:t>
    </dgm:pt>
    <dgm:pt modelId="{1E375F3F-D695-4B72-9737-549B3622E7D3}" type="pres">
      <dgm:prSet presAssocID="{FCB23E53-AF73-42C1-9F5C-46D9F04E6F89}" presName="root" presStyleCnt="0">
        <dgm:presLayoutVars>
          <dgm:dir/>
          <dgm:resizeHandles val="exact"/>
        </dgm:presLayoutVars>
      </dgm:prSet>
      <dgm:spPr/>
    </dgm:pt>
    <dgm:pt modelId="{5D7C807D-29C9-4ED8-9116-D4037CB3FA02}" type="pres">
      <dgm:prSet presAssocID="{38E7C1E9-4E8F-495F-83F7-BF81084CD866}" presName="compNode" presStyleCnt="0"/>
      <dgm:spPr/>
    </dgm:pt>
    <dgm:pt modelId="{4B90E5E3-8E0D-458F-B793-A3FC90740A4E}" type="pres">
      <dgm:prSet presAssocID="{38E7C1E9-4E8F-495F-83F7-BF81084CD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FB117E7-8B40-43F2-9891-EB544A773F5B}" type="pres">
      <dgm:prSet presAssocID="{38E7C1E9-4E8F-495F-83F7-BF81084CD866}" presName="iconSpace" presStyleCnt="0"/>
      <dgm:spPr/>
    </dgm:pt>
    <dgm:pt modelId="{85EDE28E-90DE-4D6C-A472-31943FED9377}" type="pres">
      <dgm:prSet presAssocID="{38E7C1E9-4E8F-495F-83F7-BF81084CD866}" presName="parTx" presStyleLbl="revTx" presStyleIdx="0" presStyleCnt="6">
        <dgm:presLayoutVars>
          <dgm:chMax val="0"/>
          <dgm:chPref val="0"/>
        </dgm:presLayoutVars>
      </dgm:prSet>
      <dgm:spPr/>
    </dgm:pt>
    <dgm:pt modelId="{D91E51CB-DC8E-4EB5-A9A4-00356D2740C0}" type="pres">
      <dgm:prSet presAssocID="{38E7C1E9-4E8F-495F-83F7-BF81084CD866}" presName="txSpace" presStyleCnt="0"/>
      <dgm:spPr/>
    </dgm:pt>
    <dgm:pt modelId="{649FB7FB-A606-4460-A49B-CA7FB4B3294F}" type="pres">
      <dgm:prSet presAssocID="{38E7C1E9-4E8F-495F-83F7-BF81084CD866}" presName="desTx" presStyleLbl="revTx" presStyleIdx="1" presStyleCnt="6">
        <dgm:presLayoutVars/>
      </dgm:prSet>
      <dgm:spPr/>
    </dgm:pt>
    <dgm:pt modelId="{516A0054-B761-4C35-9DBB-13A0CAAAC4C2}" type="pres">
      <dgm:prSet presAssocID="{9DE21D89-CF72-4E82-A3B3-E996AC146BAE}" presName="sibTrans" presStyleCnt="0"/>
      <dgm:spPr/>
    </dgm:pt>
    <dgm:pt modelId="{F5962377-D60D-4BFB-BADE-A07CC9A5FCD4}" type="pres">
      <dgm:prSet presAssocID="{46550A6B-D68D-48C2-8381-5C2F2C53FAD3}" presName="compNode" presStyleCnt="0"/>
      <dgm:spPr/>
    </dgm:pt>
    <dgm:pt modelId="{45B6AD93-3380-4EF1-AFAC-1A4D966DAA94}" type="pres">
      <dgm:prSet presAssocID="{46550A6B-D68D-48C2-8381-5C2F2C53F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40B247C-73B2-4F1C-8A38-728F33A7FC8D}" type="pres">
      <dgm:prSet presAssocID="{46550A6B-D68D-48C2-8381-5C2F2C53FAD3}" presName="iconSpace" presStyleCnt="0"/>
      <dgm:spPr/>
    </dgm:pt>
    <dgm:pt modelId="{A8FC738C-E98D-4FA0-9DF1-2D87AE75543B}" type="pres">
      <dgm:prSet presAssocID="{46550A6B-D68D-48C2-8381-5C2F2C53FAD3}" presName="parTx" presStyleLbl="revTx" presStyleIdx="2" presStyleCnt="6">
        <dgm:presLayoutVars>
          <dgm:chMax val="0"/>
          <dgm:chPref val="0"/>
        </dgm:presLayoutVars>
      </dgm:prSet>
      <dgm:spPr/>
    </dgm:pt>
    <dgm:pt modelId="{62AA1774-83DA-4A65-A217-599292A8B412}" type="pres">
      <dgm:prSet presAssocID="{46550A6B-D68D-48C2-8381-5C2F2C53FAD3}" presName="txSpace" presStyleCnt="0"/>
      <dgm:spPr/>
    </dgm:pt>
    <dgm:pt modelId="{0B4D4C78-99EF-4058-87FA-1FFD09B138A4}" type="pres">
      <dgm:prSet presAssocID="{46550A6B-D68D-48C2-8381-5C2F2C53FAD3}" presName="desTx" presStyleLbl="revTx" presStyleIdx="3" presStyleCnt="6">
        <dgm:presLayoutVars/>
      </dgm:prSet>
      <dgm:spPr/>
    </dgm:pt>
    <dgm:pt modelId="{94D4F0E4-3A7F-41B0-A526-AEA41247F38D}" type="pres">
      <dgm:prSet presAssocID="{BA6494E4-D3F3-45AC-9C89-082AA9FE44EC}" presName="sibTrans" presStyleCnt="0"/>
      <dgm:spPr/>
    </dgm:pt>
    <dgm:pt modelId="{F9F1C2F3-AA69-4D03-BB1E-D4DBD1AD347B}" type="pres">
      <dgm:prSet presAssocID="{935A6314-645A-4B19-998A-4AF28BD2BAD0}" presName="compNode" presStyleCnt="0"/>
      <dgm:spPr/>
    </dgm:pt>
    <dgm:pt modelId="{52602ADB-69CE-41A5-8861-1AE002E64285}" type="pres">
      <dgm:prSet presAssocID="{935A6314-645A-4B19-998A-4AF28BD2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756D32-CC2D-4A61-AD51-7DC14FEF6D23}" type="pres">
      <dgm:prSet presAssocID="{935A6314-645A-4B19-998A-4AF28BD2BAD0}" presName="iconSpace" presStyleCnt="0"/>
      <dgm:spPr/>
    </dgm:pt>
    <dgm:pt modelId="{7F836393-3184-4EB4-9D48-55365457724C}" type="pres">
      <dgm:prSet presAssocID="{935A6314-645A-4B19-998A-4AF28BD2BAD0}" presName="parTx" presStyleLbl="revTx" presStyleIdx="4" presStyleCnt="6">
        <dgm:presLayoutVars>
          <dgm:chMax val="0"/>
          <dgm:chPref val="0"/>
        </dgm:presLayoutVars>
      </dgm:prSet>
      <dgm:spPr/>
    </dgm:pt>
    <dgm:pt modelId="{2774285E-B116-482A-BDC4-9C99D36DC854}" type="pres">
      <dgm:prSet presAssocID="{935A6314-645A-4B19-998A-4AF28BD2BAD0}" presName="txSpace" presStyleCnt="0"/>
      <dgm:spPr/>
    </dgm:pt>
    <dgm:pt modelId="{459B2BD7-51C7-41DB-9E67-46FC3DF20C92}" type="pres">
      <dgm:prSet presAssocID="{935A6314-645A-4B19-998A-4AF28BD2BAD0}" presName="desTx" presStyleLbl="revTx" presStyleIdx="5" presStyleCnt="6">
        <dgm:presLayoutVars/>
      </dgm:prSet>
      <dgm:spPr/>
    </dgm:pt>
  </dgm:ptLst>
  <dgm:cxnLst>
    <dgm:cxn modelId="{345FF307-9858-4E2F-902C-BBD7769ABE15}" srcId="{FCB23E53-AF73-42C1-9F5C-46D9F04E6F89}" destId="{38E7C1E9-4E8F-495F-83F7-BF81084CD866}" srcOrd="0" destOrd="0" parTransId="{06CE37D3-E041-46F5-9EC7-B58391A104D8}" sibTransId="{9DE21D89-CF72-4E82-A3B3-E996AC146BAE}"/>
    <dgm:cxn modelId="{6154B809-D1D6-406A-9052-F7EFEC21615F}" type="presOf" srcId="{62627D0D-28EA-4979-9508-6112B42546E0}" destId="{459B2BD7-51C7-41DB-9E67-46FC3DF20C92}" srcOrd="0" destOrd="0" presId="urn:microsoft.com/office/officeart/2018/2/layout/IconLabelDescriptionList"/>
    <dgm:cxn modelId="{3CC9152C-0F35-4220-96E2-397BFC7FC1B6}" type="presOf" srcId="{FCB23E53-AF73-42C1-9F5C-46D9F04E6F89}" destId="{1E375F3F-D695-4B72-9737-549B3622E7D3}" srcOrd="0" destOrd="0" presId="urn:microsoft.com/office/officeart/2018/2/layout/IconLabelDescriptionList"/>
    <dgm:cxn modelId="{64184E30-CAFC-4F08-83A3-F9462FA880DE}" srcId="{FCB23E53-AF73-42C1-9F5C-46D9F04E6F89}" destId="{46550A6B-D68D-48C2-8381-5C2F2C53FAD3}" srcOrd="1" destOrd="0" parTransId="{7989B9EF-308E-4685-B6A1-841D1754EA82}" sibTransId="{BA6494E4-D3F3-45AC-9C89-082AA9FE44EC}"/>
    <dgm:cxn modelId="{9ACBAB40-F2A9-4A59-9E64-12C2F143675C}" type="presOf" srcId="{7E979D0A-0734-4367-A371-9D5C7D8A0718}" destId="{649FB7FB-A606-4460-A49B-CA7FB4B3294F}" srcOrd="0" destOrd="0" presId="urn:microsoft.com/office/officeart/2018/2/layout/IconLabelDescriptionList"/>
    <dgm:cxn modelId="{38314647-5517-4F78-AE58-1E67551885E7}" srcId="{935A6314-645A-4B19-998A-4AF28BD2BAD0}" destId="{62627D0D-28EA-4979-9508-6112B42546E0}" srcOrd="0" destOrd="0" parTransId="{05DD5F34-E322-4507-92C0-E8444CF43E59}" sibTransId="{BA1D5D83-6612-4AF5-BB6C-8A6CC4936851}"/>
    <dgm:cxn modelId="{E3F0356E-59AD-4B91-8D16-17467F6272B2}" type="presOf" srcId="{46550A6B-D68D-48C2-8381-5C2F2C53FAD3}" destId="{A8FC738C-E98D-4FA0-9DF1-2D87AE75543B}" srcOrd="0" destOrd="0" presId="urn:microsoft.com/office/officeart/2018/2/layout/IconLabelDescriptionList"/>
    <dgm:cxn modelId="{ECE06D9B-5E88-4B66-8705-8C2683EE37F4}" srcId="{FCB23E53-AF73-42C1-9F5C-46D9F04E6F89}" destId="{935A6314-645A-4B19-998A-4AF28BD2BAD0}" srcOrd="2" destOrd="0" parTransId="{EAB67058-025F-4EAA-8006-225F1F06E743}" sibTransId="{836199D6-562A-483D-88CC-2E17C9A11CDE}"/>
    <dgm:cxn modelId="{84A16AA8-ACEC-4806-95A6-CC530EB8C9A8}" srcId="{38E7C1E9-4E8F-495F-83F7-BF81084CD866}" destId="{7E979D0A-0734-4367-A371-9D5C7D8A0718}" srcOrd="0" destOrd="0" parTransId="{0FCA64F7-5170-4E24-8477-8FAC52835711}" sibTransId="{98720603-A641-44F3-ABDA-87B336505730}"/>
    <dgm:cxn modelId="{36EA12B9-2F83-4DAA-ADF4-3AE0A6F1178D}" srcId="{46550A6B-D68D-48C2-8381-5C2F2C53FAD3}" destId="{648004B7-9A04-4EFF-A6EA-49B502EAAB75}" srcOrd="0" destOrd="0" parTransId="{CD771D39-036A-4345-8291-52F0A7C1BE1C}" sibTransId="{1F5E88A1-3911-4ACA-9D90-409C33DFE32A}"/>
    <dgm:cxn modelId="{842A03D1-D7D6-4CBE-A586-B20D4A1E2038}" type="presOf" srcId="{648004B7-9A04-4EFF-A6EA-49B502EAAB75}" destId="{0B4D4C78-99EF-4058-87FA-1FFD09B138A4}" srcOrd="0" destOrd="0" presId="urn:microsoft.com/office/officeart/2018/2/layout/IconLabelDescriptionList"/>
    <dgm:cxn modelId="{C5FE2FFA-D515-4FD5-B086-2853D159081B}" type="presOf" srcId="{935A6314-645A-4B19-998A-4AF28BD2BAD0}" destId="{7F836393-3184-4EB4-9D48-55365457724C}" srcOrd="0" destOrd="0" presId="urn:microsoft.com/office/officeart/2018/2/layout/IconLabelDescriptionList"/>
    <dgm:cxn modelId="{6776C0FA-3DA3-4595-8695-920073DB5825}" type="presOf" srcId="{38E7C1E9-4E8F-495F-83F7-BF81084CD866}" destId="{85EDE28E-90DE-4D6C-A472-31943FED9377}" srcOrd="0" destOrd="0" presId="urn:microsoft.com/office/officeart/2018/2/layout/IconLabelDescriptionList"/>
    <dgm:cxn modelId="{D25A3404-8431-475A-AB88-6185ABCC9762}" type="presParOf" srcId="{1E375F3F-D695-4B72-9737-549B3622E7D3}" destId="{5D7C807D-29C9-4ED8-9116-D4037CB3FA02}" srcOrd="0" destOrd="0" presId="urn:microsoft.com/office/officeart/2018/2/layout/IconLabelDescriptionList"/>
    <dgm:cxn modelId="{4154472E-7AA3-478F-A4F3-C42911FD5D5B}" type="presParOf" srcId="{5D7C807D-29C9-4ED8-9116-D4037CB3FA02}" destId="{4B90E5E3-8E0D-458F-B793-A3FC90740A4E}" srcOrd="0" destOrd="0" presId="urn:microsoft.com/office/officeart/2018/2/layout/IconLabelDescriptionList"/>
    <dgm:cxn modelId="{413591B7-5A24-4E03-B783-C2CD023B4647}" type="presParOf" srcId="{5D7C807D-29C9-4ED8-9116-D4037CB3FA02}" destId="{CFB117E7-8B40-43F2-9891-EB544A773F5B}" srcOrd="1" destOrd="0" presId="urn:microsoft.com/office/officeart/2018/2/layout/IconLabelDescriptionList"/>
    <dgm:cxn modelId="{CF66C9EA-6CCF-4C9F-947B-B7E9F5176485}" type="presParOf" srcId="{5D7C807D-29C9-4ED8-9116-D4037CB3FA02}" destId="{85EDE28E-90DE-4D6C-A472-31943FED9377}" srcOrd="2" destOrd="0" presId="urn:microsoft.com/office/officeart/2018/2/layout/IconLabelDescriptionList"/>
    <dgm:cxn modelId="{2D4AB448-7404-4107-BAFD-5E843FC3C94B}" type="presParOf" srcId="{5D7C807D-29C9-4ED8-9116-D4037CB3FA02}" destId="{D91E51CB-DC8E-4EB5-A9A4-00356D2740C0}" srcOrd="3" destOrd="0" presId="urn:microsoft.com/office/officeart/2018/2/layout/IconLabelDescriptionList"/>
    <dgm:cxn modelId="{03841458-2E77-4F88-A2AB-37672385B148}" type="presParOf" srcId="{5D7C807D-29C9-4ED8-9116-D4037CB3FA02}" destId="{649FB7FB-A606-4460-A49B-CA7FB4B3294F}" srcOrd="4" destOrd="0" presId="urn:microsoft.com/office/officeart/2018/2/layout/IconLabelDescriptionList"/>
    <dgm:cxn modelId="{A25E0184-44F5-4F0A-AEDC-0955677FFB4B}" type="presParOf" srcId="{1E375F3F-D695-4B72-9737-549B3622E7D3}" destId="{516A0054-B761-4C35-9DBB-13A0CAAAC4C2}" srcOrd="1" destOrd="0" presId="urn:microsoft.com/office/officeart/2018/2/layout/IconLabelDescriptionList"/>
    <dgm:cxn modelId="{120A1FF9-5793-4295-8185-DAF6EAFFE447}" type="presParOf" srcId="{1E375F3F-D695-4B72-9737-549B3622E7D3}" destId="{F5962377-D60D-4BFB-BADE-A07CC9A5FCD4}" srcOrd="2" destOrd="0" presId="urn:microsoft.com/office/officeart/2018/2/layout/IconLabelDescriptionList"/>
    <dgm:cxn modelId="{11DD41DE-8AE7-41EE-9B51-432E07A37586}" type="presParOf" srcId="{F5962377-D60D-4BFB-BADE-A07CC9A5FCD4}" destId="{45B6AD93-3380-4EF1-AFAC-1A4D966DAA94}" srcOrd="0" destOrd="0" presId="urn:microsoft.com/office/officeart/2018/2/layout/IconLabelDescriptionList"/>
    <dgm:cxn modelId="{63F813E6-C515-4507-8E97-CE165F1C377C}" type="presParOf" srcId="{F5962377-D60D-4BFB-BADE-A07CC9A5FCD4}" destId="{340B247C-73B2-4F1C-8A38-728F33A7FC8D}" srcOrd="1" destOrd="0" presId="urn:microsoft.com/office/officeart/2018/2/layout/IconLabelDescriptionList"/>
    <dgm:cxn modelId="{AE33B1C9-2CEB-446E-8C02-5557FDA31B70}" type="presParOf" srcId="{F5962377-D60D-4BFB-BADE-A07CC9A5FCD4}" destId="{A8FC738C-E98D-4FA0-9DF1-2D87AE75543B}" srcOrd="2" destOrd="0" presId="urn:microsoft.com/office/officeart/2018/2/layout/IconLabelDescriptionList"/>
    <dgm:cxn modelId="{E0B31BCF-08E0-4F05-BF44-5EA77FF2B5BE}" type="presParOf" srcId="{F5962377-D60D-4BFB-BADE-A07CC9A5FCD4}" destId="{62AA1774-83DA-4A65-A217-599292A8B412}" srcOrd="3" destOrd="0" presId="urn:microsoft.com/office/officeart/2018/2/layout/IconLabelDescriptionList"/>
    <dgm:cxn modelId="{A0B5CB25-2F14-4092-A9E5-D414B3EE07BA}" type="presParOf" srcId="{F5962377-D60D-4BFB-BADE-A07CC9A5FCD4}" destId="{0B4D4C78-99EF-4058-87FA-1FFD09B138A4}" srcOrd="4" destOrd="0" presId="urn:microsoft.com/office/officeart/2018/2/layout/IconLabelDescriptionList"/>
    <dgm:cxn modelId="{C1207B47-76FD-4568-8D67-C7B4502A384E}" type="presParOf" srcId="{1E375F3F-D695-4B72-9737-549B3622E7D3}" destId="{94D4F0E4-3A7F-41B0-A526-AEA41247F38D}" srcOrd="3" destOrd="0" presId="urn:microsoft.com/office/officeart/2018/2/layout/IconLabelDescriptionList"/>
    <dgm:cxn modelId="{D7BAD4C2-FEE5-4BE2-BC67-69CA402667C6}" type="presParOf" srcId="{1E375F3F-D695-4B72-9737-549B3622E7D3}" destId="{F9F1C2F3-AA69-4D03-BB1E-D4DBD1AD347B}" srcOrd="4" destOrd="0" presId="urn:microsoft.com/office/officeart/2018/2/layout/IconLabelDescriptionList"/>
    <dgm:cxn modelId="{6D46B03B-6899-483B-9256-128C87A99F5E}" type="presParOf" srcId="{F9F1C2F3-AA69-4D03-BB1E-D4DBD1AD347B}" destId="{52602ADB-69CE-41A5-8861-1AE002E64285}" srcOrd="0" destOrd="0" presId="urn:microsoft.com/office/officeart/2018/2/layout/IconLabelDescriptionList"/>
    <dgm:cxn modelId="{A3F0C5BE-21D9-4F4B-8951-88A8105BB4CA}" type="presParOf" srcId="{F9F1C2F3-AA69-4D03-BB1E-D4DBD1AD347B}" destId="{75756D32-CC2D-4A61-AD51-7DC14FEF6D23}" srcOrd="1" destOrd="0" presId="urn:microsoft.com/office/officeart/2018/2/layout/IconLabelDescriptionList"/>
    <dgm:cxn modelId="{CA22F428-96A1-4CD3-9896-67934FAC41CD}" type="presParOf" srcId="{F9F1C2F3-AA69-4D03-BB1E-D4DBD1AD347B}" destId="{7F836393-3184-4EB4-9D48-55365457724C}" srcOrd="2" destOrd="0" presId="urn:microsoft.com/office/officeart/2018/2/layout/IconLabelDescriptionList"/>
    <dgm:cxn modelId="{81F75187-E80F-4B84-BA1A-EEBB90075F0C}" type="presParOf" srcId="{F9F1C2F3-AA69-4D03-BB1E-D4DBD1AD347B}" destId="{2774285E-B116-482A-BDC4-9C99D36DC854}" srcOrd="3" destOrd="0" presId="urn:microsoft.com/office/officeart/2018/2/layout/IconLabelDescriptionList"/>
    <dgm:cxn modelId="{6AD1F8E1-DF90-488C-B41C-0789398DB3FA}" type="presParOf" srcId="{F9F1C2F3-AA69-4D03-BB1E-D4DBD1AD347B}" destId="{459B2BD7-51C7-41DB-9E67-46FC3DF20C9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B11E0C-A8E0-453B-A692-6AB5378627E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68215A-471E-4229-8E59-7699BA6CC1FB}">
      <dgm:prSet/>
      <dgm:spPr/>
      <dgm:t>
        <a:bodyPr/>
        <a:lstStyle/>
        <a:p>
          <a:pPr>
            <a:lnSpc>
              <a:spcPct val="100000"/>
            </a:lnSpc>
            <a:defRPr b="1"/>
          </a:pPr>
          <a:r>
            <a:rPr lang="en-US">
              <a:solidFill>
                <a:schemeClr val="bg1"/>
              </a:solidFill>
            </a:rPr>
            <a:t>Clarity is key</a:t>
          </a:r>
        </a:p>
      </dgm:t>
    </dgm:pt>
    <dgm:pt modelId="{6E3D2744-1E52-4FE5-940F-B2A85B42DDFA}" type="parTrans" cxnId="{96DC6173-F43A-45D5-84A1-A82B67CB7ACA}">
      <dgm:prSet/>
      <dgm:spPr/>
      <dgm:t>
        <a:bodyPr/>
        <a:lstStyle/>
        <a:p>
          <a:endParaRPr lang="en-US">
            <a:solidFill>
              <a:schemeClr val="bg1"/>
            </a:solidFill>
          </a:endParaRPr>
        </a:p>
      </dgm:t>
    </dgm:pt>
    <dgm:pt modelId="{D6146A1F-78EA-4015-ADE9-C88503D48D10}" type="sibTrans" cxnId="{96DC6173-F43A-45D5-84A1-A82B67CB7ACA}">
      <dgm:prSet/>
      <dgm:spPr/>
      <dgm:t>
        <a:bodyPr/>
        <a:lstStyle/>
        <a:p>
          <a:endParaRPr lang="en-US">
            <a:solidFill>
              <a:schemeClr val="bg1"/>
            </a:solidFill>
          </a:endParaRPr>
        </a:p>
      </dgm:t>
    </dgm:pt>
    <dgm:pt modelId="{BEC5B43F-A340-4B84-AA30-25BCAD3AD0C9}">
      <dgm:prSet/>
      <dgm:spPr/>
      <dgm:t>
        <a:bodyPr/>
        <a:lstStyle/>
        <a:p>
          <a:pPr>
            <a:lnSpc>
              <a:spcPct val="100000"/>
            </a:lnSpc>
          </a:pPr>
          <a:r>
            <a:rPr lang="en-US">
              <a:solidFill>
                <a:schemeClr val="bg1"/>
              </a:solidFill>
            </a:rPr>
            <a:t>Ensure that the prompt is clear and unambiguous. Avoid jargon unless it's necessary for the context.</a:t>
          </a:r>
        </a:p>
      </dgm:t>
    </dgm:pt>
    <dgm:pt modelId="{93628EFF-B887-472B-8F7B-62441ECF0D12}" type="parTrans" cxnId="{F7595C96-1AB9-43F7-92EA-A1E1FAF737FF}">
      <dgm:prSet/>
      <dgm:spPr/>
      <dgm:t>
        <a:bodyPr/>
        <a:lstStyle/>
        <a:p>
          <a:endParaRPr lang="en-US">
            <a:solidFill>
              <a:schemeClr val="bg1"/>
            </a:solidFill>
          </a:endParaRPr>
        </a:p>
      </dgm:t>
    </dgm:pt>
    <dgm:pt modelId="{3F4DB434-91E3-4FC5-8005-25A5BCB2949F}" type="sibTrans" cxnId="{F7595C96-1AB9-43F7-92EA-A1E1FAF737FF}">
      <dgm:prSet/>
      <dgm:spPr/>
      <dgm:t>
        <a:bodyPr/>
        <a:lstStyle/>
        <a:p>
          <a:endParaRPr lang="en-US">
            <a:solidFill>
              <a:schemeClr val="bg1"/>
            </a:solidFill>
          </a:endParaRPr>
        </a:p>
      </dgm:t>
    </dgm:pt>
    <dgm:pt modelId="{EB7A2319-87FC-4A9A-9C38-A239C4E6AA20}">
      <dgm:prSet/>
      <dgm:spPr/>
      <dgm:t>
        <a:bodyPr/>
        <a:lstStyle/>
        <a:p>
          <a:pPr>
            <a:lnSpc>
              <a:spcPct val="100000"/>
            </a:lnSpc>
            <a:defRPr b="1"/>
          </a:pPr>
          <a:r>
            <a:rPr lang="en-US">
              <a:solidFill>
                <a:schemeClr val="bg1"/>
              </a:solidFill>
            </a:rPr>
            <a:t>Try role-playing</a:t>
          </a:r>
        </a:p>
      </dgm:t>
    </dgm:pt>
    <dgm:pt modelId="{02FDB18F-40DD-45BB-9B96-87D98F753F55}" type="parTrans" cxnId="{8ED460B2-20F1-4E78-BF82-77B2F43565DC}">
      <dgm:prSet/>
      <dgm:spPr/>
      <dgm:t>
        <a:bodyPr/>
        <a:lstStyle/>
        <a:p>
          <a:endParaRPr lang="en-US">
            <a:solidFill>
              <a:schemeClr val="bg1"/>
            </a:solidFill>
          </a:endParaRPr>
        </a:p>
      </dgm:t>
    </dgm:pt>
    <dgm:pt modelId="{891728F5-752A-4D00-AEA5-D27BCDB82DD3}" type="sibTrans" cxnId="{8ED460B2-20F1-4E78-BF82-77B2F43565DC}">
      <dgm:prSet/>
      <dgm:spPr/>
      <dgm:t>
        <a:bodyPr/>
        <a:lstStyle/>
        <a:p>
          <a:endParaRPr lang="en-US">
            <a:solidFill>
              <a:schemeClr val="bg1"/>
            </a:solidFill>
          </a:endParaRPr>
        </a:p>
      </dgm:t>
    </dgm:pt>
    <dgm:pt modelId="{3CD74973-50F0-4193-9CEF-4A76781DAB6E}">
      <dgm:prSet/>
      <dgm:spPr/>
      <dgm:t>
        <a:bodyPr/>
        <a:lstStyle/>
        <a:p>
          <a:pPr>
            <a:lnSpc>
              <a:spcPct val="100000"/>
            </a:lnSpc>
          </a:pPr>
          <a:r>
            <a:rPr lang="en-US">
              <a:solidFill>
                <a:schemeClr val="bg1"/>
              </a:solidFill>
            </a:rPr>
            <a:t>Making the model assume a specific role can yield more tailored responses.</a:t>
          </a:r>
        </a:p>
      </dgm:t>
    </dgm:pt>
    <dgm:pt modelId="{BA642C56-FD97-478C-A51A-40FFD733B501}" type="parTrans" cxnId="{B0737757-C877-411C-AEC4-F04194E7B0A8}">
      <dgm:prSet/>
      <dgm:spPr/>
      <dgm:t>
        <a:bodyPr/>
        <a:lstStyle/>
        <a:p>
          <a:endParaRPr lang="en-US">
            <a:solidFill>
              <a:schemeClr val="bg1"/>
            </a:solidFill>
          </a:endParaRPr>
        </a:p>
      </dgm:t>
    </dgm:pt>
    <dgm:pt modelId="{FCF002F3-91CC-43C5-9E97-93C62EF523F4}" type="sibTrans" cxnId="{B0737757-C877-411C-AEC4-F04194E7B0A8}">
      <dgm:prSet/>
      <dgm:spPr/>
      <dgm:t>
        <a:bodyPr/>
        <a:lstStyle/>
        <a:p>
          <a:endParaRPr lang="en-US">
            <a:solidFill>
              <a:schemeClr val="bg1"/>
            </a:solidFill>
          </a:endParaRPr>
        </a:p>
      </dgm:t>
    </dgm:pt>
    <dgm:pt modelId="{5A09E473-CDDE-4F80-912B-3EFE13408BF0}">
      <dgm:prSet/>
      <dgm:spPr/>
      <dgm:t>
        <a:bodyPr/>
        <a:lstStyle/>
        <a:p>
          <a:pPr>
            <a:lnSpc>
              <a:spcPct val="100000"/>
            </a:lnSpc>
            <a:defRPr b="1"/>
          </a:pPr>
          <a:r>
            <a:rPr lang="en-US">
              <a:solidFill>
                <a:schemeClr val="bg1"/>
              </a:solidFill>
            </a:rPr>
            <a:t>Use constraints</a:t>
          </a:r>
        </a:p>
      </dgm:t>
    </dgm:pt>
    <dgm:pt modelId="{06242858-1AFC-431D-9E9F-AB6F9182FB33}" type="parTrans" cxnId="{8163781A-38D1-4433-8398-24D771EA4C2D}">
      <dgm:prSet/>
      <dgm:spPr/>
      <dgm:t>
        <a:bodyPr/>
        <a:lstStyle/>
        <a:p>
          <a:endParaRPr lang="en-US">
            <a:solidFill>
              <a:schemeClr val="bg1"/>
            </a:solidFill>
          </a:endParaRPr>
        </a:p>
      </dgm:t>
    </dgm:pt>
    <dgm:pt modelId="{C5131069-1C17-43E5-AC93-0D0751198880}" type="sibTrans" cxnId="{8163781A-38D1-4433-8398-24D771EA4C2D}">
      <dgm:prSet/>
      <dgm:spPr/>
      <dgm:t>
        <a:bodyPr/>
        <a:lstStyle/>
        <a:p>
          <a:endParaRPr lang="en-US">
            <a:solidFill>
              <a:schemeClr val="bg1"/>
            </a:solidFill>
          </a:endParaRPr>
        </a:p>
      </dgm:t>
    </dgm:pt>
    <dgm:pt modelId="{A9DBC02A-2A90-4DA2-8EAF-A0EC952B8382}">
      <dgm:prSet/>
      <dgm:spPr/>
      <dgm:t>
        <a:bodyPr/>
        <a:lstStyle/>
        <a:p>
          <a:pPr>
            <a:lnSpc>
              <a:spcPct val="100000"/>
            </a:lnSpc>
          </a:pPr>
          <a:r>
            <a:rPr lang="en-US">
              <a:solidFill>
                <a:schemeClr val="bg1"/>
              </a:solidFill>
            </a:rPr>
            <a:t>Setting boundaries or constraints can help guide the model towards the desired output. For instance, "Describe the Eiffel Tower in three sentences" provides a clear length constraint.</a:t>
          </a:r>
        </a:p>
      </dgm:t>
    </dgm:pt>
    <dgm:pt modelId="{FB3C7A9F-4C5A-4A50-A094-FCA5EE96CA07}" type="parTrans" cxnId="{B4AA7C98-0CD7-48CE-B512-4095A4D62A68}">
      <dgm:prSet/>
      <dgm:spPr/>
      <dgm:t>
        <a:bodyPr/>
        <a:lstStyle/>
        <a:p>
          <a:endParaRPr lang="en-US">
            <a:solidFill>
              <a:schemeClr val="bg1"/>
            </a:solidFill>
          </a:endParaRPr>
        </a:p>
      </dgm:t>
    </dgm:pt>
    <dgm:pt modelId="{88EBD702-0FCF-4B5B-BAFF-9456FAEF1DF0}" type="sibTrans" cxnId="{B4AA7C98-0CD7-48CE-B512-4095A4D62A68}">
      <dgm:prSet/>
      <dgm:spPr/>
      <dgm:t>
        <a:bodyPr/>
        <a:lstStyle/>
        <a:p>
          <a:endParaRPr lang="en-US">
            <a:solidFill>
              <a:schemeClr val="bg1"/>
            </a:solidFill>
          </a:endParaRPr>
        </a:p>
      </dgm:t>
    </dgm:pt>
    <dgm:pt modelId="{FE8C2278-16F7-4D20-A095-6FCB0B6ACBA8}">
      <dgm:prSet/>
      <dgm:spPr/>
      <dgm:t>
        <a:bodyPr/>
        <a:lstStyle/>
        <a:p>
          <a:pPr>
            <a:lnSpc>
              <a:spcPct val="100000"/>
            </a:lnSpc>
            <a:defRPr b="1"/>
          </a:pPr>
          <a:r>
            <a:rPr lang="en-US">
              <a:solidFill>
                <a:schemeClr val="bg1"/>
              </a:solidFill>
            </a:rPr>
            <a:t>Avoid leading questions</a:t>
          </a:r>
        </a:p>
      </dgm:t>
    </dgm:pt>
    <dgm:pt modelId="{702E89C8-2E43-46DD-93FB-CC4261520998}" type="parTrans" cxnId="{F900D6F7-586C-49BA-81DE-2810A93BEA07}">
      <dgm:prSet/>
      <dgm:spPr/>
      <dgm:t>
        <a:bodyPr/>
        <a:lstStyle/>
        <a:p>
          <a:endParaRPr lang="en-US">
            <a:solidFill>
              <a:schemeClr val="bg1"/>
            </a:solidFill>
          </a:endParaRPr>
        </a:p>
      </dgm:t>
    </dgm:pt>
    <dgm:pt modelId="{9C29EA42-0A56-4063-8E80-39A6394FB2A2}" type="sibTrans" cxnId="{F900D6F7-586C-49BA-81DE-2810A93BEA07}">
      <dgm:prSet/>
      <dgm:spPr/>
      <dgm:t>
        <a:bodyPr/>
        <a:lstStyle/>
        <a:p>
          <a:endParaRPr lang="en-US">
            <a:solidFill>
              <a:schemeClr val="bg1"/>
            </a:solidFill>
          </a:endParaRPr>
        </a:p>
      </dgm:t>
    </dgm:pt>
    <dgm:pt modelId="{4755961B-CD65-4F38-97C9-9C4D0F8A4B5B}">
      <dgm:prSet/>
      <dgm:spPr/>
      <dgm:t>
        <a:bodyPr/>
        <a:lstStyle/>
        <a:p>
          <a:pPr>
            <a:lnSpc>
              <a:spcPct val="100000"/>
            </a:lnSpc>
          </a:pPr>
          <a:r>
            <a:rPr lang="en-US">
              <a:solidFill>
                <a:schemeClr val="bg1"/>
              </a:solidFill>
            </a:rPr>
            <a:t>Leading questions can bias the model's output. It's essential to remain neutral to get an unbiased response.</a:t>
          </a:r>
        </a:p>
      </dgm:t>
    </dgm:pt>
    <dgm:pt modelId="{74C5ED8F-DC3B-48D6-BF52-AFE1ED33AA65}" type="parTrans" cxnId="{E2CC48D4-D3F3-4AB0-8EB3-2EE7AD825434}">
      <dgm:prSet/>
      <dgm:spPr/>
      <dgm:t>
        <a:bodyPr/>
        <a:lstStyle/>
        <a:p>
          <a:endParaRPr lang="en-US">
            <a:solidFill>
              <a:schemeClr val="bg1"/>
            </a:solidFill>
          </a:endParaRPr>
        </a:p>
      </dgm:t>
    </dgm:pt>
    <dgm:pt modelId="{8415DEF8-BD56-4FC4-BF58-890C90B1B96E}" type="sibTrans" cxnId="{E2CC48D4-D3F3-4AB0-8EB3-2EE7AD825434}">
      <dgm:prSet/>
      <dgm:spPr/>
      <dgm:t>
        <a:bodyPr/>
        <a:lstStyle/>
        <a:p>
          <a:endParaRPr lang="en-US">
            <a:solidFill>
              <a:schemeClr val="bg1"/>
            </a:solidFill>
          </a:endParaRPr>
        </a:p>
      </dgm:t>
    </dgm:pt>
    <dgm:pt modelId="{AC2687BE-B37B-4F0B-9D08-5802543FE0F3}" type="pres">
      <dgm:prSet presAssocID="{C5B11E0C-A8E0-453B-A692-6AB5378627EB}" presName="root" presStyleCnt="0">
        <dgm:presLayoutVars>
          <dgm:dir/>
          <dgm:resizeHandles val="exact"/>
        </dgm:presLayoutVars>
      </dgm:prSet>
      <dgm:spPr/>
    </dgm:pt>
    <dgm:pt modelId="{39C471C9-29EE-4EC1-A3A8-8E9D20C85108}" type="pres">
      <dgm:prSet presAssocID="{2E68215A-471E-4229-8E59-7699BA6CC1FB}" presName="compNode" presStyleCnt="0"/>
      <dgm:spPr/>
    </dgm:pt>
    <dgm:pt modelId="{B760B3AA-324D-4C2C-A119-F2E60C114515}" type="pres">
      <dgm:prSet presAssocID="{2E68215A-471E-4229-8E59-7699BA6CC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8571B86-74B1-419D-A91B-59B9D8668075}" type="pres">
      <dgm:prSet presAssocID="{2E68215A-471E-4229-8E59-7699BA6CC1FB}" presName="iconSpace" presStyleCnt="0"/>
      <dgm:spPr/>
    </dgm:pt>
    <dgm:pt modelId="{4F4A285F-D70C-4EFC-9642-3A802CAC127C}" type="pres">
      <dgm:prSet presAssocID="{2E68215A-471E-4229-8E59-7699BA6CC1FB}" presName="parTx" presStyleLbl="revTx" presStyleIdx="0" presStyleCnt="8">
        <dgm:presLayoutVars>
          <dgm:chMax val="0"/>
          <dgm:chPref val="0"/>
        </dgm:presLayoutVars>
      </dgm:prSet>
      <dgm:spPr/>
    </dgm:pt>
    <dgm:pt modelId="{FD642D1A-1F21-48C5-83F8-191883201122}" type="pres">
      <dgm:prSet presAssocID="{2E68215A-471E-4229-8E59-7699BA6CC1FB}" presName="txSpace" presStyleCnt="0"/>
      <dgm:spPr/>
    </dgm:pt>
    <dgm:pt modelId="{040EC705-7CCA-4134-B369-E5BC147BFC98}" type="pres">
      <dgm:prSet presAssocID="{2E68215A-471E-4229-8E59-7699BA6CC1FB}" presName="desTx" presStyleLbl="revTx" presStyleIdx="1" presStyleCnt="8">
        <dgm:presLayoutVars/>
      </dgm:prSet>
      <dgm:spPr/>
    </dgm:pt>
    <dgm:pt modelId="{C130CCBE-261C-48F8-BBEB-A141144B7423}" type="pres">
      <dgm:prSet presAssocID="{D6146A1F-78EA-4015-ADE9-C88503D48D10}" presName="sibTrans" presStyleCnt="0"/>
      <dgm:spPr/>
    </dgm:pt>
    <dgm:pt modelId="{00A92CBB-4450-4E7A-A102-2CC20AD9F6B6}" type="pres">
      <dgm:prSet presAssocID="{EB7A2319-87FC-4A9A-9C38-A239C4E6AA20}" presName="compNode" presStyleCnt="0"/>
      <dgm:spPr/>
    </dgm:pt>
    <dgm:pt modelId="{596B8757-F6E3-493F-82CE-8B3E3368234E}" type="pres">
      <dgm:prSet presAssocID="{EB7A2319-87FC-4A9A-9C38-A239C4E6AA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7ED06584-4D36-4C0F-8B0E-F00A5719C0E3}" type="pres">
      <dgm:prSet presAssocID="{EB7A2319-87FC-4A9A-9C38-A239C4E6AA20}" presName="iconSpace" presStyleCnt="0"/>
      <dgm:spPr/>
    </dgm:pt>
    <dgm:pt modelId="{7B0898EE-B0DE-4426-915C-2A750CC40360}" type="pres">
      <dgm:prSet presAssocID="{EB7A2319-87FC-4A9A-9C38-A239C4E6AA20}" presName="parTx" presStyleLbl="revTx" presStyleIdx="2" presStyleCnt="8">
        <dgm:presLayoutVars>
          <dgm:chMax val="0"/>
          <dgm:chPref val="0"/>
        </dgm:presLayoutVars>
      </dgm:prSet>
      <dgm:spPr/>
    </dgm:pt>
    <dgm:pt modelId="{38E1052B-3B35-4F77-87CC-BBD02ED22472}" type="pres">
      <dgm:prSet presAssocID="{EB7A2319-87FC-4A9A-9C38-A239C4E6AA20}" presName="txSpace" presStyleCnt="0"/>
      <dgm:spPr/>
    </dgm:pt>
    <dgm:pt modelId="{A1516148-1F6E-4C72-9E47-0D5CB8AB2F2D}" type="pres">
      <dgm:prSet presAssocID="{EB7A2319-87FC-4A9A-9C38-A239C4E6AA20}" presName="desTx" presStyleLbl="revTx" presStyleIdx="3" presStyleCnt="8">
        <dgm:presLayoutVars/>
      </dgm:prSet>
      <dgm:spPr/>
    </dgm:pt>
    <dgm:pt modelId="{41C85C6F-9224-404E-BD32-ED33DD2EE067}" type="pres">
      <dgm:prSet presAssocID="{891728F5-752A-4D00-AEA5-D27BCDB82DD3}" presName="sibTrans" presStyleCnt="0"/>
      <dgm:spPr/>
    </dgm:pt>
    <dgm:pt modelId="{9BAB4CC7-1B60-49D2-BF72-76D65CF48840}" type="pres">
      <dgm:prSet presAssocID="{5A09E473-CDDE-4F80-912B-3EFE13408BF0}" presName="compNode" presStyleCnt="0"/>
      <dgm:spPr/>
    </dgm:pt>
    <dgm:pt modelId="{89CF9F7B-68B2-4E78-9B5F-09771AC0C73A}" type="pres">
      <dgm:prSet presAssocID="{5A09E473-CDDE-4F80-912B-3EFE13408B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CBE0E84-FB6C-49D7-9B88-932B693184A9}" type="pres">
      <dgm:prSet presAssocID="{5A09E473-CDDE-4F80-912B-3EFE13408BF0}" presName="iconSpace" presStyleCnt="0"/>
      <dgm:spPr/>
    </dgm:pt>
    <dgm:pt modelId="{E2DB2604-B027-4F28-8E64-55743FBF1C9E}" type="pres">
      <dgm:prSet presAssocID="{5A09E473-CDDE-4F80-912B-3EFE13408BF0}" presName="parTx" presStyleLbl="revTx" presStyleIdx="4" presStyleCnt="8">
        <dgm:presLayoutVars>
          <dgm:chMax val="0"/>
          <dgm:chPref val="0"/>
        </dgm:presLayoutVars>
      </dgm:prSet>
      <dgm:spPr/>
    </dgm:pt>
    <dgm:pt modelId="{8C20073F-87B1-4824-A744-2C6747F87900}" type="pres">
      <dgm:prSet presAssocID="{5A09E473-CDDE-4F80-912B-3EFE13408BF0}" presName="txSpace" presStyleCnt="0"/>
      <dgm:spPr/>
    </dgm:pt>
    <dgm:pt modelId="{AE08F025-5AD5-4C0F-9A3E-D9FC6EA1C263}" type="pres">
      <dgm:prSet presAssocID="{5A09E473-CDDE-4F80-912B-3EFE13408BF0}" presName="desTx" presStyleLbl="revTx" presStyleIdx="5" presStyleCnt="8">
        <dgm:presLayoutVars/>
      </dgm:prSet>
      <dgm:spPr/>
    </dgm:pt>
    <dgm:pt modelId="{2E1C7EBA-246A-488C-9E9D-D618E86CA00B}" type="pres">
      <dgm:prSet presAssocID="{C5131069-1C17-43E5-AC93-0D0751198880}" presName="sibTrans" presStyleCnt="0"/>
      <dgm:spPr/>
    </dgm:pt>
    <dgm:pt modelId="{E7C502F3-9C06-4CD8-9381-D40D2D175AED}" type="pres">
      <dgm:prSet presAssocID="{FE8C2278-16F7-4D20-A095-6FCB0B6ACBA8}" presName="compNode" presStyleCnt="0"/>
      <dgm:spPr/>
    </dgm:pt>
    <dgm:pt modelId="{D1B7D6AD-15E3-48B5-81D9-B31FB5DFD780}" type="pres">
      <dgm:prSet presAssocID="{FE8C2278-16F7-4D20-A095-6FCB0B6AC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B231A2-0007-4DF5-96AC-F82B5F881263}" type="pres">
      <dgm:prSet presAssocID="{FE8C2278-16F7-4D20-A095-6FCB0B6ACBA8}" presName="iconSpace" presStyleCnt="0"/>
      <dgm:spPr/>
    </dgm:pt>
    <dgm:pt modelId="{6CEE7793-0C7A-4DD8-B24B-E36CB3E8410F}" type="pres">
      <dgm:prSet presAssocID="{FE8C2278-16F7-4D20-A095-6FCB0B6ACBA8}" presName="parTx" presStyleLbl="revTx" presStyleIdx="6" presStyleCnt="8">
        <dgm:presLayoutVars>
          <dgm:chMax val="0"/>
          <dgm:chPref val="0"/>
        </dgm:presLayoutVars>
      </dgm:prSet>
      <dgm:spPr/>
    </dgm:pt>
    <dgm:pt modelId="{EAFC6364-538E-4223-B4AC-469C9E4F4386}" type="pres">
      <dgm:prSet presAssocID="{FE8C2278-16F7-4D20-A095-6FCB0B6ACBA8}" presName="txSpace" presStyleCnt="0"/>
      <dgm:spPr/>
    </dgm:pt>
    <dgm:pt modelId="{623E6C2F-E051-45E5-B767-2214B59424DD}" type="pres">
      <dgm:prSet presAssocID="{FE8C2278-16F7-4D20-A095-6FCB0B6ACBA8}" presName="desTx" presStyleLbl="revTx" presStyleIdx="7" presStyleCnt="8">
        <dgm:presLayoutVars/>
      </dgm:prSet>
      <dgm:spPr/>
    </dgm:pt>
  </dgm:ptLst>
  <dgm:cxnLst>
    <dgm:cxn modelId="{8163781A-38D1-4433-8398-24D771EA4C2D}" srcId="{C5B11E0C-A8E0-453B-A692-6AB5378627EB}" destId="{5A09E473-CDDE-4F80-912B-3EFE13408BF0}" srcOrd="2" destOrd="0" parTransId="{06242858-1AFC-431D-9E9F-AB6F9182FB33}" sibTransId="{C5131069-1C17-43E5-AC93-0D0751198880}"/>
    <dgm:cxn modelId="{2B729824-1CCE-48FD-BB26-EFCBACFD3569}" type="presOf" srcId="{C5B11E0C-A8E0-453B-A692-6AB5378627EB}" destId="{AC2687BE-B37B-4F0B-9D08-5802543FE0F3}" srcOrd="0" destOrd="0" presId="urn:microsoft.com/office/officeart/2018/2/layout/IconLabelDescriptionList"/>
    <dgm:cxn modelId="{34F6CA2B-CA9D-4E70-855D-D19BE6E5FD0A}" type="presOf" srcId="{4755961B-CD65-4F38-97C9-9C4D0F8A4B5B}" destId="{623E6C2F-E051-45E5-B767-2214B59424DD}" srcOrd="0" destOrd="0" presId="urn:microsoft.com/office/officeart/2018/2/layout/IconLabelDescriptionList"/>
    <dgm:cxn modelId="{C7B4C53E-7553-4314-A71F-719B7F5395BA}" type="presOf" srcId="{2E68215A-471E-4229-8E59-7699BA6CC1FB}" destId="{4F4A285F-D70C-4EFC-9642-3A802CAC127C}" srcOrd="0" destOrd="0" presId="urn:microsoft.com/office/officeart/2018/2/layout/IconLabelDescriptionList"/>
    <dgm:cxn modelId="{356F0561-8FE7-4FEE-A9BE-0B400A7ADAD2}" type="presOf" srcId="{A9DBC02A-2A90-4DA2-8EAF-A0EC952B8382}" destId="{AE08F025-5AD5-4C0F-9A3E-D9FC6EA1C263}" srcOrd="0" destOrd="0" presId="urn:microsoft.com/office/officeart/2018/2/layout/IconLabelDescriptionList"/>
    <dgm:cxn modelId="{7B48E550-20FD-49B2-AEB0-3318D87A2DA5}" type="presOf" srcId="{FE8C2278-16F7-4D20-A095-6FCB0B6ACBA8}" destId="{6CEE7793-0C7A-4DD8-B24B-E36CB3E8410F}" srcOrd="0" destOrd="0" presId="urn:microsoft.com/office/officeart/2018/2/layout/IconLabelDescriptionList"/>
    <dgm:cxn modelId="{96DC6173-F43A-45D5-84A1-A82B67CB7ACA}" srcId="{C5B11E0C-A8E0-453B-A692-6AB5378627EB}" destId="{2E68215A-471E-4229-8E59-7699BA6CC1FB}" srcOrd="0" destOrd="0" parTransId="{6E3D2744-1E52-4FE5-940F-B2A85B42DDFA}" sibTransId="{D6146A1F-78EA-4015-ADE9-C88503D48D10}"/>
    <dgm:cxn modelId="{B0737757-C877-411C-AEC4-F04194E7B0A8}" srcId="{EB7A2319-87FC-4A9A-9C38-A239C4E6AA20}" destId="{3CD74973-50F0-4193-9CEF-4A76781DAB6E}" srcOrd="0" destOrd="0" parTransId="{BA642C56-FD97-478C-A51A-40FFD733B501}" sibTransId="{FCF002F3-91CC-43C5-9E97-93C62EF523F4}"/>
    <dgm:cxn modelId="{F7595C96-1AB9-43F7-92EA-A1E1FAF737FF}" srcId="{2E68215A-471E-4229-8E59-7699BA6CC1FB}" destId="{BEC5B43F-A340-4B84-AA30-25BCAD3AD0C9}" srcOrd="0" destOrd="0" parTransId="{93628EFF-B887-472B-8F7B-62441ECF0D12}" sibTransId="{3F4DB434-91E3-4FC5-8005-25A5BCB2949F}"/>
    <dgm:cxn modelId="{B4AA7C98-0CD7-48CE-B512-4095A4D62A68}" srcId="{5A09E473-CDDE-4F80-912B-3EFE13408BF0}" destId="{A9DBC02A-2A90-4DA2-8EAF-A0EC952B8382}" srcOrd="0" destOrd="0" parTransId="{FB3C7A9F-4C5A-4A50-A094-FCA5EE96CA07}" sibTransId="{88EBD702-0FCF-4B5B-BAFF-9456FAEF1DF0}"/>
    <dgm:cxn modelId="{CAE4039C-A147-45BB-AF41-2C2DA1F446A9}" type="presOf" srcId="{BEC5B43F-A340-4B84-AA30-25BCAD3AD0C9}" destId="{040EC705-7CCA-4134-B369-E5BC147BFC98}" srcOrd="0" destOrd="0" presId="urn:microsoft.com/office/officeart/2018/2/layout/IconLabelDescriptionList"/>
    <dgm:cxn modelId="{50A519AB-437C-46B7-92DB-21DE189EADD0}" type="presOf" srcId="{3CD74973-50F0-4193-9CEF-4A76781DAB6E}" destId="{A1516148-1F6E-4C72-9E47-0D5CB8AB2F2D}" srcOrd="0" destOrd="0" presId="urn:microsoft.com/office/officeart/2018/2/layout/IconLabelDescriptionList"/>
    <dgm:cxn modelId="{8ED460B2-20F1-4E78-BF82-77B2F43565DC}" srcId="{C5B11E0C-A8E0-453B-A692-6AB5378627EB}" destId="{EB7A2319-87FC-4A9A-9C38-A239C4E6AA20}" srcOrd="1" destOrd="0" parTransId="{02FDB18F-40DD-45BB-9B96-87D98F753F55}" sibTransId="{891728F5-752A-4D00-AEA5-D27BCDB82DD3}"/>
    <dgm:cxn modelId="{EAE5C8BD-3B12-48F6-86DA-A5A1E46EC666}" type="presOf" srcId="{5A09E473-CDDE-4F80-912B-3EFE13408BF0}" destId="{E2DB2604-B027-4F28-8E64-55743FBF1C9E}" srcOrd="0" destOrd="0" presId="urn:microsoft.com/office/officeart/2018/2/layout/IconLabelDescriptionList"/>
    <dgm:cxn modelId="{BF7AC8CC-38B4-4B9B-88A1-2B4231EB4D83}" type="presOf" srcId="{EB7A2319-87FC-4A9A-9C38-A239C4E6AA20}" destId="{7B0898EE-B0DE-4426-915C-2A750CC40360}" srcOrd="0" destOrd="0" presId="urn:microsoft.com/office/officeart/2018/2/layout/IconLabelDescriptionList"/>
    <dgm:cxn modelId="{E2CC48D4-D3F3-4AB0-8EB3-2EE7AD825434}" srcId="{FE8C2278-16F7-4D20-A095-6FCB0B6ACBA8}" destId="{4755961B-CD65-4F38-97C9-9C4D0F8A4B5B}" srcOrd="0" destOrd="0" parTransId="{74C5ED8F-DC3B-48D6-BF52-AFE1ED33AA65}" sibTransId="{8415DEF8-BD56-4FC4-BF58-890C90B1B96E}"/>
    <dgm:cxn modelId="{F900D6F7-586C-49BA-81DE-2810A93BEA07}" srcId="{C5B11E0C-A8E0-453B-A692-6AB5378627EB}" destId="{FE8C2278-16F7-4D20-A095-6FCB0B6ACBA8}" srcOrd="3" destOrd="0" parTransId="{702E89C8-2E43-46DD-93FB-CC4261520998}" sibTransId="{9C29EA42-0A56-4063-8E80-39A6394FB2A2}"/>
    <dgm:cxn modelId="{3BE056D9-5664-42C4-8B5B-661E31310AED}" type="presParOf" srcId="{AC2687BE-B37B-4F0B-9D08-5802543FE0F3}" destId="{39C471C9-29EE-4EC1-A3A8-8E9D20C85108}" srcOrd="0" destOrd="0" presId="urn:microsoft.com/office/officeart/2018/2/layout/IconLabelDescriptionList"/>
    <dgm:cxn modelId="{3C7F9384-1111-474D-92DD-E38FEBAD7FD1}" type="presParOf" srcId="{39C471C9-29EE-4EC1-A3A8-8E9D20C85108}" destId="{B760B3AA-324D-4C2C-A119-F2E60C114515}" srcOrd="0" destOrd="0" presId="urn:microsoft.com/office/officeart/2018/2/layout/IconLabelDescriptionList"/>
    <dgm:cxn modelId="{32F7BC22-7273-419D-A272-33021F366D32}" type="presParOf" srcId="{39C471C9-29EE-4EC1-A3A8-8E9D20C85108}" destId="{D8571B86-74B1-419D-A91B-59B9D8668075}" srcOrd="1" destOrd="0" presId="urn:microsoft.com/office/officeart/2018/2/layout/IconLabelDescriptionList"/>
    <dgm:cxn modelId="{FDDD60A0-AA85-4BF0-8EE5-B4B275D8244D}" type="presParOf" srcId="{39C471C9-29EE-4EC1-A3A8-8E9D20C85108}" destId="{4F4A285F-D70C-4EFC-9642-3A802CAC127C}" srcOrd="2" destOrd="0" presId="urn:microsoft.com/office/officeart/2018/2/layout/IconLabelDescriptionList"/>
    <dgm:cxn modelId="{578824D6-28B8-4C88-B05C-871C5677CDBE}" type="presParOf" srcId="{39C471C9-29EE-4EC1-A3A8-8E9D20C85108}" destId="{FD642D1A-1F21-48C5-83F8-191883201122}" srcOrd="3" destOrd="0" presId="urn:microsoft.com/office/officeart/2018/2/layout/IconLabelDescriptionList"/>
    <dgm:cxn modelId="{D107AC6E-8539-4C62-B852-2ABE7C79EBB7}" type="presParOf" srcId="{39C471C9-29EE-4EC1-A3A8-8E9D20C85108}" destId="{040EC705-7CCA-4134-B369-E5BC147BFC98}" srcOrd="4" destOrd="0" presId="urn:microsoft.com/office/officeart/2018/2/layout/IconLabelDescriptionList"/>
    <dgm:cxn modelId="{56929BB9-1B77-46FD-A043-164E05F64416}" type="presParOf" srcId="{AC2687BE-B37B-4F0B-9D08-5802543FE0F3}" destId="{C130CCBE-261C-48F8-BBEB-A141144B7423}" srcOrd="1" destOrd="0" presId="urn:microsoft.com/office/officeart/2018/2/layout/IconLabelDescriptionList"/>
    <dgm:cxn modelId="{8C6709BF-D2B7-40CD-A49C-3F241E929272}" type="presParOf" srcId="{AC2687BE-B37B-4F0B-9D08-5802543FE0F3}" destId="{00A92CBB-4450-4E7A-A102-2CC20AD9F6B6}" srcOrd="2" destOrd="0" presId="urn:microsoft.com/office/officeart/2018/2/layout/IconLabelDescriptionList"/>
    <dgm:cxn modelId="{BC19A71F-4CE2-472B-8AB5-98B9B7619780}" type="presParOf" srcId="{00A92CBB-4450-4E7A-A102-2CC20AD9F6B6}" destId="{596B8757-F6E3-493F-82CE-8B3E3368234E}" srcOrd="0" destOrd="0" presId="urn:microsoft.com/office/officeart/2018/2/layout/IconLabelDescriptionList"/>
    <dgm:cxn modelId="{77D5CE35-7CD5-4B37-9286-555C4F2B1547}" type="presParOf" srcId="{00A92CBB-4450-4E7A-A102-2CC20AD9F6B6}" destId="{7ED06584-4D36-4C0F-8B0E-F00A5719C0E3}" srcOrd="1" destOrd="0" presId="urn:microsoft.com/office/officeart/2018/2/layout/IconLabelDescriptionList"/>
    <dgm:cxn modelId="{DF47D7BE-EF87-4FCC-A2D6-C258223AC83B}" type="presParOf" srcId="{00A92CBB-4450-4E7A-A102-2CC20AD9F6B6}" destId="{7B0898EE-B0DE-4426-915C-2A750CC40360}" srcOrd="2" destOrd="0" presId="urn:microsoft.com/office/officeart/2018/2/layout/IconLabelDescriptionList"/>
    <dgm:cxn modelId="{F52386B1-81F7-493C-BA9D-C1B6A74E5E4F}" type="presParOf" srcId="{00A92CBB-4450-4E7A-A102-2CC20AD9F6B6}" destId="{38E1052B-3B35-4F77-87CC-BBD02ED22472}" srcOrd="3" destOrd="0" presId="urn:microsoft.com/office/officeart/2018/2/layout/IconLabelDescriptionList"/>
    <dgm:cxn modelId="{25C6979A-18F9-481D-845C-2DF596ECC3E9}" type="presParOf" srcId="{00A92CBB-4450-4E7A-A102-2CC20AD9F6B6}" destId="{A1516148-1F6E-4C72-9E47-0D5CB8AB2F2D}" srcOrd="4" destOrd="0" presId="urn:microsoft.com/office/officeart/2018/2/layout/IconLabelDescriptionList"/>
    <dgm:cxn modelId="{B4E5CF11-5965-4258-953E-CE1A33F0C7CC}" type="presParOf" srcId="{AC2687BE-B37B-4F0B-9D08-5802543FE0F3}" destId="{41C85C6F-9224-404E-BD32-ED33DD2EE067}" srcOrd="3" destOrd="0" presId="urn:microsoft.com/office/officeart/2018/2/layout/IconLabelDescriptionList"/>
    <dgm:cxn modelId="{966147F1-7BF9-4248-A6D3-B2810D91FDCF}" type="presParOf" srcId="{AC2687BE-B37B-4F0B-9D08-5802543FE0F3}" destId="{9BAB4CC7-1B60-49D2-BF72-76D65CF48840}" srcOrd="4" destOrd="0" presId="urn:microsoft.com/office/officeart/2018/2/layout/IconLabelDescriptionList"/>
    <dgm:cxn modelId="{69F6E3C9-8783-4447-B693-96A36DB898E0}" type="presParOf" srcId="{9BAB4CC7-1B60-49D2-BF72-76D65CF48840}" destId="{89CF9F7B-68B2-4E78-9B5F-09771AC0C73A}" srcOrd="0" destOrd="0" presId="urn:microsoft.com/office/officeart/2018/2/layout/IconLabelDescriptionList"/>
    <dgm:cxn modelId="{325F6252-B90A-40D0-818E-6CD09D80C532}" type="presParOf" srcId="{9BAB4CC7-1B60-49D2-BF72-76D65CF48840}" destId="{4CBE0E84-FB6C-49D7-9B88-932B693184A9}" srcOrd="1" destOrd="0" presId="urn:microsoft.com/office/officeart/2018/2/layout/IconLabelDescriptionList"/>
    <dgm:cxn modelId="{4568A367-85E8-4FAC-8613-C8A42F14B856}" type="presParOf" srcId="{9BAB4CC7-1B60-49D2-BF72-76D65CF48840}" destId="{E2DB2604-B027-4F28-8E64-55743FBF1C9E}" srcOrd="2" destOrd="0" presId="urn:microsoft.com/office/officeart/2018/2/layout/IconLabelDescriptionList"/>
    <dgm:cxn modelId="{600C4F9A-D248-4214-9220-703ECD19DA8B}" type="presParOf" srcId="{9BAB4CC7-1B60-49D2-BF72-76D65CF48840}" destId="{8C20073F-87B1-4824-A744-2C6747F87900}" srcOrd="3" destOrd="0" presId="urn:microsoft.com/office/officeart/2018/2/layout/IconLabelDescriptionList"/>
    <dgm:cxn modelId="{DE066975-DCBB-405A-80B6-B1A56F46472A}" type="presParOf" srcId="{9BAB4CC7-1B60-49D2-BF72-76D65CF48840}" destId="{AE08F025-5AD5-4C0F-9A3E-D9FC6EA1C263}" srcOrd="4" destOrd="0" presId="urn:microsoft.com/office/officeart/2018/2/layout/IconLabelDescriptionList"/>
    <dgm:cxn modelId="{62725860-5769-451F-9D19-8F745A4C8DEC}" type="presParOf" srcId="{AC2687BE-B37B-4F0B-9D08-5802543FE0F3}" destId="{2E1C7EBA-246A-488C-9E9D-D618E86CA00B}" srcOrd="5" destOrd="0" presId="urn:microsoft.com/office/officeart/2018/2/layout/IconLabelDescriptionList"/>
    <dgm:cxn modelId="{3DBBBBB8-91EC-45BE-B43B-5A330AC05A3B}" type="presParOf" srcId="{AC2687BE-B37B-4F0B-9D08-5802543FE0F3}" destId="{E7C502F3-9C06-4CD8-9381-D40D2D175AED}" srcOrd="6" destOrd="0" presId="urn:microsoft.com/office/officeart/2018/2/layout/IconLabelDescriptionList"/>
    <dgm:cxn modelId="{CB82FF62-FE87-4177-9277-9E557424DFD4}" type="presParOf" srcId="{E7C502F3-9C06-4CD8-9381-D40D2D175AED}" destId="{D1B7D6AD-15E3-48B5-81D9-B31FB5DFD780}" srcOrd="0" destOrd="0" presId="urn:microsoft.com/office/officeart/2018/2/layout/IconLabelDescriptionList"/>
    <dgm:cxn modelId="{0484BB65-CADE-4F07-8E85-FB7612D18620}" type="presParOf" srcId="{E7C502F3-9C06-4CD8-9381-D40D2D175AED}" destId="{21B231A2-0007-4DF5-96AC-F82B5F881263}" srcOrd="1" destOrd="0" presId="urn:microsoft.com/office/officeart/2018/2/layout/IconLabelDescriptionList"/>
    <dgm:cxn modelId="{F908F01D-2505-4F50-B8F1-3F120AA20035}" type="presParOf" srcId="{E7C502F3-9C06-4CD8-9381-D40D2D175AED}" destId="{6CEE7793-0C7A-4DD8-B24B-E36CB3E8410F}" srcOrd="2" destOrd="0" presId="urn:microsoft.com/office/officeart/2018/2/layout/IconLabelDescriptionList"/>
    <dgm:cxn modelId="{3F2B0307-6C5E-4382-848A-894C1A65F438}" type="presParOf" srcId="{E7C502F3-9C06-4CD8-9381-D40D2D175AED}" destId="{EAFC6364-538E-4223-B4AC-469C9E4F4386}" srcOrd="3" destOrd="0" presId="urn:microsoft.com/office/officeart/2018/2/layout/IconLabelDescriptionList"/>
    <dgm:cxn modelId="{D75138B1-4A3C-4585-B45E-559279CD4B06}" type="presParOf" srcId="{E7C502F3-9C06-4CD8-9381-D40D2D175AED}" destId="{623E6C2F-E051-45E5-B767-2214B59424D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483AA6-A73D-44F9-9511-8A5D26602F57}" type="doc">
      <dgm:prSet loTypeId="urn:microsoft.com/office/officeart/2005/8/layout/cycle1" loCatId="cycle" qsTypeId="urn:microsoft.com/office/officeart/2005/8/quickstyle/simple4" qsCatId="simple" csTypeId="urn:microsoft.com/office/officeart/2005/8/colors/colorful2" csCatId="colorful"/>
      <dgm:spPr/>
      <dgm:t>
        <a:bodyPr/>
        <a:lstStyle/>
        <a:p>
          <a:endParaRPr lang="en-US"/>
        </a:p>
      </dgm:t>
    </dgm:pt>
    <dgm:pt modelId="{0DF5678D-2D6F-47CE-9042-E5E9D026AECB}">
      <dgm:prSet/>
      <dgm:spPr>
        <a:xfrm>
          <a:off x="5773478" y="31794"/>
          <a:ext cx="1075692" cy="1075692"/>
        </a:xfrm>
        <a:prstGeom prst="rect">
          <a:avLst/>
        </a:prstGeom>
        <a:noFill/>
        <a:ln>
          <a:noFill/>
        </a:ln>
        <a:effectLst/>
      </dgm:spPr>
      <dgm:t>
        <a:bodyPr/>
        <a:lstStyle/>
        <a:p>
          <a:pPr>
            <a:buNone/>
          </a:pPr>
          <a:r>
            <a:rPr lang="en-US" dirty="0">
              <a:solidFill>
                <a:schemeClr val="bg1"/>
              </a:solidFill>
              <a:latin typeface="Aptos" panose="02110004020202020204"/>
              <a:ea typeface="+mn-ea"/>
              <a:cs typeface="+mn-cs"/>
            </a:rPr>
            <a:t>Draft the initial prompt</a:t>
          </a:r>
        </a:p>
      </dgm:t>
    </dgm:pt>
    <dgm:pt modelId="{C032777D-2C9B-4745-8DBD-8F8263971D3C}" type="parTrans" cxnId="{91BB612E-2D9D-4DE0-A8FF-CE6C8A947C2A}">
      <dgm:prSet/>
      <dgm:spPr/>
      <dgm:t>
        <a:bodyPr/>
        <a:lstStyle/>
        <a:p>
          <a:endParaRPr lang="en-US"/>
        </a:p>
      </dgm:t>
    </dgm:pt>
    <dgm:pt modelId="{97543A14-D7B7-40EA-A218-A19E02D1C235}" type="sibTrans" cxnId="{91BB612E-2D9D-4DE0-A8FF-CE6C8A947C2A}">
      <dgm:prSet/>
      <dgm:spPr>
        <a:xfrm>
          <a:off x="3238196" y="89"/>
          <a:ext cx="4039207" cy="403920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gm:spPr>
      <dgm:t>
        <a:bodyPr/>
        <a:lstStyle/>
        <a:p>
          <a:endParaRPr lang="en-US"/>
        </a:p>
      </dgm:t>
    </dgm:pt>
    <dgm:pt modelId="{90139A06-3148-4ACF-9869-04DD5A7CAAFC}">
      <dgm:prSet/>
      <dgm:spPr>
        <a:xfrm>
          <a:off x="5773478" y="31794"/>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Based on the task at hand and the desired output.</a:t>
          </a:r>
        </a:p>
      </dgm:t>
    </dgm:pt>
    <dgm:pt modelId="{AA4D2F02-D7B5-4F5B-9814-45922498F7B8}" type="parTrans" cxnId="{EC5ADABF-2CD6-4E0C-B806-C4628A4684CA}">
      <dgm:prSet/>
      <dgm:spPr/>
      <dgm:t>
        <a:bodyPr/>
        <a:lstStyle/>
        <a:p>
          <a:endParaRPr lang="en-US"/>
        </a:p>
      </dgm:t>
    </dgm:pt>
    <dgm:pt modelId="{B5E1418C-D193-4709-A9F6-21C45E56CF9B}" type="sibTrans" cxnId="{EC5ADABF-2CD6-4E0C-B806-C4628A4684CA}">
      <dgm:prSet/>
      <dgm:spPr/>
      <dgm:t>
        <a:bodyPr/>
        <a:lstStyle/>
        <a:p>
          <a:endParaRPr lang="en-US"/>
        </a:p>
      </dgm:t>
    </dgm:pt>
    <dgm:pt modelId="{30C53806-EC3D-48AB-8E74-7D25ECFC9E40}">
      <dgm:prSet/>
      <dgm:spPr>
        <a:xfrm>
          <a:off x="6424592"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Test the prompt</a:t>
          </a:r>
        </a:p>
      </dgm:t>
    </dgm:pt>
    <dgm:pt modelId="{A8B7D46F-C94B-496A-8091-CE5B98970C60}" type="parTrans" cxnId="{AD44F5AB-78BC-4F23-A653-DC943647E9D3}">
      <dgm:prSet/>
      <dgm:spPr/>
      <dgm:t>
        <a:bodyPr/>
        <a:lstStyle/>
        <a:p>
          <a:endParaRPr lang="en-US"/>
        </a:p>
      </dgm:t>
    </dgm:pt>
    <dgm:pt modelId="{59E64F0F-6084-4131-A38E-F50186FF366E}" type="sibTrans" cxnId="{AD44F5AB-78BC-4F23-A653-DC943647E9D3}">
      <dgm:prSet/>
      <dgm:spPr>
        <a:xfrm>
          <a:off x="3238196" y="89"/>
          <a:ext cx="4039207" cy="403920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gm:spPr>
      <dgm:t>
        <a:bodyPr/>
        <a:lstStyle/>
        <a:p>
          <a:endParaRPr lang="en-US"/>
        </a:p>
      </dgm:t>
    </dgm:pt>
    <dgm:pt modelId="{0079C494-A120-45A7-9FF2-C7628E904095}">
      <dgm:prSet/>
      <dgm:spPr>
        <a:xfrm>
          <a:off x="6424592"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Use the AI model to generate a response.</a:t>
          </a:r>
        </a:p>
      </dgm:t>
    </dgm:pt>
    <dgm:pt modelId="{85277C9B-ED8A-475C-B12B-C78F0B264FE2}" type="parTrans" cxnId="{B7D73659-745D-486D-849C-E08E3084AC4F}">
      <dgm:prSet/>
      <dgm:spPr/>
      <dgm:t>
        <a:bodyPr/>
        <a:lstStyle/>
        <a:p>
          <a:endParaRPr lang="en-US"/>
        </a:p>
      </dgm:t>
    </dgm:pt>
    <dgm:pt modelId="{45154D61-F116-46BE-B23F-5096BD1D3EA7}" type="sibTrans" cxnId="{B7D73659-745D-486D-849C-E08E3084AC4F}">
      <dgm:prSet/>
      <dgm:spPr/>
      <dgm:t>
        <a:bodyPr/>
        <a:lstStyle/>
        <a:p>
          <a:endParaRPr lang="en-US"/>
        </a:p>
      </dgm:t>
    </dgm:pt>
    <dgm:pt modelId="{4C8AD2E4-367A-4070-A775-3BBD6F29CD55}">
      <dgm:prSet/>
      <dgm:spPr>
        <a:xfrm>
          <a:off x="4719953" y="3274210"/>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Evaluate the output</a:t>
          </a:r>
        </a:p>
      </dgm:t>
    </dgm:pt>
    <dgm:pt modelId="{7953DE78-3DA9-421E-80B3-FC4CABA0028C}" type="parTrans" cxnId="{94862F40-F152-4048-B1B7-876FD94C844D}">
      <dgm:prSet/>
      <dgm:spPr/>
      <dgm:t>
        <a:bodyPr/>
        <a:lstStyle/>
        <a:p>
          <a:endParaRPr lang="en-US"/>
        </a:p>
      </dgm:t>
    </dgm:pt>
    <dgm:pt modelId="{9DA69AF7-A26C-47EE-9B43-5903A3116611}" type="sibTrans" cxnId="{94862F40-F152-4048-B1B7-876FD94C844D}">
      <dgm:prSet/>
      <dgm:spPr>
        <a:xfrm>
          <a:off x="3238196" y="89"/>
          <a:ext cx="4039207" cy="403920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gm:spPr>
      <dgm:t>
        <a:bodyPr/>
        <a:lstStyle/>
        <a:p>
          <a:endParaRPr lang="en-US"/>
        </a:p>
      </dgm:t>
    </dgm:pt>
    <dgm:pt modelId="{A0CE68B6-211E-494B-9AFF-142D872F9F68}">
      <dgm:prSet/>
      <dgm:spPr>
        <a:xfrm>
          <a:off x="4719953" y="3274210"/>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Check if the response aligns with the intent and meets the criteria.</a:t>
          </a:r>
        </a:p>
      </dgm:t>
    </dgm:pt>
    <dgm:pt modelId="{C043DA51-8D53-424E-93E6-19E23066249F}" type="parTrans" cxnId="{1773E0B4-8EE9-46B8-B3F7-0DD83F06FEFD}">
      <dgm:prSet/>
      <dgm:spPr/>
      <dgm:t>
        <a:bodyPr/>
        <a:lstStyle/>
        <a:p>
          <a:endParaRPr lang="en-US"/>
        </a:p>
      </dgm:t>
    </dgm:pt>
    <dgm:pt modelId="{79B20800-205D-44F4-86C4-5507BD96A39C}" type="sibTrans" cxnId="{1773E0B4-8EE9-46B8-B3F7-0DD83F06FEFD}">
      <dgm:prSet/>
      <dgm:spPr/>
      <dgm:t>
        <a:bodyPr/>
        <a:lstStyle/>
        <a:p>
          <a:endParaRPr lang="en-US"/>
        </a:p>
      </dgm:t>
    </dgm:pt>
    <dgm:pt modelId="{E81223C2-51C1-4BC9-AC34-BD08AA439F97}">
      <dgm:prSet/>
      <dgm:spPr>
        <a:xfrm>
          <a:off x="3015314"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Refine the prompt</a:t>
          </a:r>
        </a:p>
      </dgm:t>
    </dgm:pt>
    <dgm:pt modelId="{BB00FB9E-4F4E-44B0-BB50-57B62A96624F}" type="parTrans" cxnId="{AD66A833-E1B6-4271-920A-CF7A47C3A32D}">
      <dgm:prSet/>
      <dgm:spPr/>
      <dgm:t>
        <a:bodyPr/>
        <a:lstStyle/>
        <a:p>
          <a:endParaRPr lang="en-US"/>
        </a:p>
      </dgm:t>
    </dgm:pt>
    <dgm:pt modelId="{254BBA57-EE2F-4E8C-A40E-648FFA9AD011}" type="sibTrans" cxnId="{AD66A833-E1B6-4271-920A-CF7A47C3A32D}">
      <dgm:prSet/>
      <dgm:spPr>
        <a:xfrm>
          <a:off x="3238196" y="89"/>
          <a:ext cx="4039207" cy="403920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gm:spPr>
      <dgm:t>
        <a:bodyPr/>
        <a:lstStyle/>
        <a:p>
          <a:endParaRPr lang="en-US"/>
        </a:p>
      </dgm:t>
    </dgm:pt>
    <dgm:pt modelId="{07039F58-1381-4119-8268-84F81A4EA825}">
      <dgm:prSet/>
      <dgm:spPr>
        <a:xfrm>
          <a:off x="3015314"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Make necessary adjustments based on the evaluation.</a:t>
          </a:r>
        </a:p>
      </dgm:t>
    </dgm:pt>
    <dgm:pt modelId="{8F6A6797-819E-47A4-9FA3-E090B3B93D5B}" type="parTrans" cxnId="{18AE8F1C-7727-4424-89A8-813062A78EC2}">
      <dgm:prSet/>
      <dgm:spPr/>
      <dgm:t>
        <a:bodyPr/>
        <a:lstStyle/>
        <a:p>
          <a:endParaRPr lang="en-US"/>
        </a:p>
      </dgm:t>
    </dgm:pt>
    <dgm:pt modelId="{DC175953-6FE1-450A-BA9F-E69B32D25603}" type="sibTrans" cxnId="{18AE8F1C-7727-4424-89A8-813062A78EC2}">
      <dgm:prSet/>
      <dgm:spPr/>
      <dgm:t>
        <a:bodyPr/>
        <a:lstStyle/>
        <a:p>
          <a:endParaRPr lang="en-US"/>
        </a:p>
      </dgm:t>
    </dgm:pt>
    <dgm:pt modelId="{CADD6937-0B4F-4C98-BC3C-B3B69E987811}">
      <dgm:prSet/>
      <dgm:spPr>
        <a:xfrm>
          <a:off x="3666428" y="31794"/>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Repeat</a:t>
          </a:r>
        </a:p>
      </dgm:t>
    </dgm:pt>
    <dgm:pt modelId="{70CA5479-3CC1-4ADC-98BF-44490BD1EE4B}" type="parTrans" cxnId="{CE6F6200-F393-4EF2-B8BB-FD03EF6CD04A}">
      <dgm:prSet/>
      <dgm:spPr/>
      <dgm:t>
        <a:bodyPr/>
        <a:lstStyle/>
        <a:p>
          <a:endParaRPr lang="en-US"/>
        </a:p>
      </dgm:t>
    </dgm:pt>
    <dgm:pt modelId="{DA359A89-A62F-4D0B-9952-283EAFDF64D7}" type="sibTrans" cxnId="{CE6F6200-F393-4EF2-B8BB-FD03EF6CD04A}">
      <dgm:prSet/>
      <dgm:spPr>
        <a:xfrm>
          <a:off x="3238196" y="89"/>
          <a:ext cx="4039207" cy="403920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gm:spPr>
      <dgm:t>
        <a:bodyPr/>
        <a:lstStyle/>
        <a:p>
          <a:endParaRPr lang="en-US"/>
        </a:p>
      </dgm:t>
    </dgm:pt>
    <dgm:pt modelId="{1C7407FF-8B25-4823-B93F-A395083F6648}">
      <dgm:prSet/>
      <dgm:spPr>
        <a:xfrm>
          <a:off x="3666428" y="31794"/>
          <a:ext cx="1075692" cy="1075692"/>
        </a:xfrm>
        <a:prstGeom prst="rect">
          <a:avLst/>
        </a:prstGeom>
        <a:noFill/>
        <a:ln>
          <a:noFill/>
        </a:ln>
        <a:effectLst/>
      </dgm:spPr>
      <dgm:t>
        <a:bodyPr/>
        <a:lstStyle/>
        <a:p>
          <a:pPr>
            <a:buChar char="•"/>
          </a:pPr>
          <a:r>
            <a:rPr lang="en-US" dirty="0">
              <a:solidFill>
                <a:schemeClr val="bg1"/>
              </a:solidFill>
              <a:latin typeface="Aptos" panose="02110004020202020204"/>
              <a:ea typeface="+mn-ea"/>
              <a:cs typeface="+mn-cs"/>
            </a:rPr>
            <a:t>Continue this process until the desired output quality is achieved.</a:t>
          </a:r>
        </a:p>
      </dgm:t>
    </dgm:pt>
    <dgm:pt modelId="{764FE851-84CA-43D1-B97C-42E5D15F94C9}" type="parTrans" cxnId="{0CA6DAE5-6A7A-4DDD-84D0-1BCE14AD2188}">
      <dgm:prSet/>
      <dgm:spPr/>
      <dgm:t>
        <a:bodyPr/>
        <a:lstStyle/>
        <a:p>
          <a:endParaRPr lang="en-US"/>
        </a:p>
      </dgm:t>
    </dgm:pt>
    <dgm:pt modelId="{D5D42FBE-BC61-40E7-AAB1-F8FE8E66A440}" type="sibTrans" cxnId="{0CA6DAE5-6A7A-4DDD-84D0-1BCE14AD2188}">
      <dgm:prSet/>
      <dgm:spPr/>
      <dgm:t>
        <a:bodyPr/>
        <a:lstStyle/>
        <a:p>
          <a:endParaRPr lang="en-US"/>
        </a:p>
      </dgm:t>
    </dgm:pt>
    <dgm:pt modelId="{9F53A919-62C7-4351-8591-AEACC23C8C25}" type="pres">
      <dgm:prSet presAssocID="{EE483AA6-A73D-44F9-9511-8A5D26602F57}" presName="cycle" presStyleCnt="0">
        <dgm:presLayoutVars>
          <dgm:dir/>
          <dgm:resizeHandles val="exact"/>
        </dgm:presLayoutVars>
      </dgm:prSet>
      <dgm:spPr/>
    </dgm:pt>
    <dgm:pt modelId="{0EF89DD3-38F8-49C8-A851-7A0FD566DDEB}" type="pres">
      <dgm:prSet presAssocID="{0DF5678D-2D6F-47CE-9042-E5E9D026AECB}" presName="dummy" presStyleCnt="0"/>
      <dgm:spPr/>
    </dgm:pt>
    <dgm:pt modelId="{4DA0868F-AA61-4ED2-ABCF-33F72B382775}" type="pres">
      <dgm:prSet presAssocID="{0DF5678D-2D6F-47CE-9042-E5E9D026AECB}" presName="node" presStyleLbl="revTx" presStyleIdx="0" presStyleCnt="5">
        <dgm:presLayoutVars>
          <dgm:bulletEnabled val="1"/>
        </dgm:presLayoutVars>
      </dgm:prSet>
      <dgm:spPr/>
    </dgm:pt>
    <dgm:pt modelId="{C1DF3DDC-A4E2-4103-ACE8-95D0885C92EE}" type="pres">
      <dgm:prSet presAssocID="{97543A14-D7B7-40EA-A218-A19E02D1C235}" presName="sibTrans" presStyleLbl="node1" presStyleIdx="0" presStyleCnt="5"/>
      <dgm:spPr/>
    </dgm:pt>
    <dgm:pt modelId="{BE91B2C8-D2C7-48D9-B74E-4C0373F32266}" type="pres">
      <dgm:prSet presAssocID="{30C53806-EC3D-48AB-8E74-7D25ECFC9E40}" presName="dummy" presStyleCnt="0"/>
      <dgm:spPr/>
    </dgm:pt>
    <dgm:pt modelId="{8B8428FE-A340-4AFD-91B8-B6EB6411E937}" type="pres">
      <dgm:prSet presAssocID="{30C53806-EC3D-48AB-8E74-7D25ECFC9E40}" presName="node" presStyleLbl="revTx" presStyleIdx="1" presStyleCnt="5">
        <dgm:presLayoutVars>
          <dgm:bulletEnabled val="1"/>
        </dgm:presLayoutVars>
      </dgm:prSet>
      <dgm:spPr/>
    </dgm:pt>
    <dgm:pt modelId="{05A2EFC1-A863-4DDD-B03B-BC2F77B7429A}" type="pres">
      <dgm:prSet presAssocID="{59E64F0F-6084-4131-A38E-F50186FF366E}" presName="sibTrans" presStyleLbl="node1" presStyleIdx="1" presStyleCnt="5"/>
      <dgm:spPr/>
    </dgm:pt>
    <dgm:pt modelId="{178C2C24-CD84-4019-A3A4-0D2F02E97403}" type="pres">
      <dgm:prSet presAssocID="{4C8AD2E4-367A-4070-A775-3BBD6F29CD55}" presName="dummy" presStyleCnt="0"/>
      <dgm:spPr/>
    </dgm:pt>
    <dgm:pt modelId="{FCA68273-B371-4093-9DED-67AEC1D7F976}" type="pres">
      <dgm:prSet presAssocID="{4C8AD2E4-367A-4070-A775-3BBD6F29CD55}" presName="node" presStyleLbl="revTx" presStyleIdx="2" presStyleCnt="5">
        <dgm:presLayoutVars>
          <dgm:bulletEnabled val="1"/>
        </dgm:presLayoutVars>
      </dgm:prSet>
      <dgm:spPr/>
    </dgm:pt>
    <dgm:pt modelId="{27DEFFC3-66FC-4800-8437-2F82B0CB37DB}" type="pres">
      <dgm:prSet presAssocID="{9DA69AF7-A26C-47EE-9B43-5903A3116611}" presName="sibTrans" presStyleLbl="node1" presStyleIdx="2" presStyleCnt="5"/>
      <dgm:spPr/>
    </dgm:pt>
    <dgm:pt modelId="{A12E9B5B-B497-4BFC-A61D-97A19CDE518B}" type="pres">
      <dgm:prSet presAssocID="{E81223C2-51C1-4BC9-AC34-BD08AA439F97}" presName="dummy" presStyleCnt="0"/>
      <dgm:spPr/>
    </dgm:pt>
    <dgm:pt modelId="{292F6722-52DB-4371-83F8-577F1433B0CF}" type="pres">
      <dgm:prSet presAssocID="{E81223C2-51C1-4BC9-AC34-BD08AA439F97}" presName="node" presStyleLbl="revTx" presStyleIdx="3" presStyleCnt="5">
        <dgm:presLayoutVars>
          <dgm:bulletEnabled val="1"/>
        </dgm:presLayoutVars>
      </dgm:prSet>
      <dgm:spPr/>
    </dgm:pt>
    <dgm:pt modelId="{6AB4FDC3-C22D-4E33-A6C4-AD186C484585}" type="pres">
      <dgm:prSet presAssocID="{254BBA57-EE2F-4E8C-A40E-648FFA9AD011}" presName="sibTrans" presStyleLbl="node1" presStyleIdx="3" presStyleCnt="5"/>
      <dgm:spPr/>
    </dgm:pt>
    <dgm:pt modelId="{E29F34C2-3C2D-4418-B0C6-F169D9D5A14D}" type="pres">
      <dgm:prSet presAssocID="{CADD6937-0B4F-4C98-BC3C-B3B69E987811}" presName="dummy" presStyleCnt="0"/>
      <dgm:spPr/>
    </dgm:pt>
    <dgm:pt modelId="{C2C73B00-8C7B-45BB-85AE-E374C0A4ECD4}" type="pres">
      <dgm:prSet presAssocID="{CADD6937-0B4F-4C98-BC3C-B3B69E987811}" presName="node" presStyleLbl="revTx" presStyleIdx="4" presStyleCnt="5">
        <dgm:presLayoutVars>
          <dgm:bulletEnabled val="1"/>
        </dgm:presLayoutVars>
      </dgm:prSet>
      <dgm:spPr/>
    </dgm:pt>
    <dgm:pt modelId="{58BA4C9C-C738-4CC3-90B7-D3EA20D22156}" type="pres">
      <dgm:prSet presAssocID="{DA359A89-A62F-4D0B-9952-283EAFDF64D7}" presName="sibTrans" presStyleLbl="node1" presStyleIdx="4" presStyleCnt="5"/>
      <dgm:spPr/>
    </dgm:pt>
  </dgm:ptLst>
  <dgm:cxnLst>
    <dgm:cxn modelId="{CE6F6200-F393-4EF2-B8BB-FD03EF6CD04A}" srcId="{EE483AA6-A73D-44F9-9511-8A5D26602F57}" destId="{CADD6937-0B4F-4C98-BC3C-B3B69E987811}" srcOrd="4" destOrd="0" parTransId="{70CA5479-3CC1-4ADC-98BF-44490BD1EE4B}" sibTransId="{DA359A89-A62F-4D0B-9952-283EAFDF64D7}"/>
    <dgm:cxn modelId="{18AE8F1C-7727-4424-89A8-813062A78EC2}" srcId="{E81223C2-51C1-4BC9-AC34-BD08AA439F97}" destId="{07039F58-1381-4119-8268-84F81A4EA825}" srcOrd="0" destOrd="0" parTransId="{8F6A6797-819E-47A4-9FA3-E090B3B93D5B}" sibTransId="{DC175953-6FE1-450A-BA9F-E69B32D25603}"/>
    <dgm:cxn modelId="{91BB612E-2D9D-4DE0-A8FF-CE6C8A947C2A}" srcId="{EE483AA6-A73D-44F9-9511-8A5D26602F57}" destId="{0DF5678D-2D6F-47CE-9042-E5E9D026AECB}" srcOrd="0" destOrd="0" parTransId="{C032777D-2C9B-4745-8DBD-8F8263971D3C}" sibTransId="{97543A14-D7B7-40EA-A218-A19E02D1C235}"/>
    <dgm:cxn modelId="{AD66A833-E1B6-4271-920A-CF7A47C3A32D}" srcId="{EE483AA6-A73D-44F9-9511-8A5D26602F57}" destId="{E81223C2-51C1-4BC9-AC34-BD08AA439F97}" srcOrd="3" destOrd="0" parTransId="{BB00FB9E-4F4E-44B0-BB50-57B62A96624F}" sibTransId="{254BBA57-EE2F-4E8C-A40E-648FFA9AD011}"/>
    <dgm:cxn modelId="{439BC934-9FA4-4EB2-B374-EEB06397CE05}" type="presOf" srcId="{EE483AA6-A73D-44F9-9511-8A5D26602F57}" destId="{9F53A919-62C7-4351-8591-AEACC23C8C25}" srcOrd="0" destOrd="0" presId="urn:microsoft.com/office/officeart/2005/8/layout/cycle1"/>
    <dgm:cxn modelId="{FE5D1E39-F530-44EC-9DF7-9B2BED5796F2}" type="presOf" srcId="{0079C494-A120-45A7-9FF2-C7628E904095}" destId="{8B8428FE-A340-4AFD-91B8-B6EB6411E937}" srcOrd="0" destOrd="1" presId="urn:microsoft.com/office/officeart/2005/8/layout/cycle1"/>
    <dgm:cxn modelId="{94862F40-F152-4048-B1B7-876FD94C844D}" srcId="{EE483AA6-A73D-44F9-9511-8A5D26602F57}" destId="{4C8AD2E4-367A-4070-A775-3BBD6F29CD55}" srcOrd="2" destOrd="0" parTransId="{7953DE78-3DA9-421E-80B3-FC4CABA0028C}" sibTransId="{9DA69AF7-A26C-47EE-9B43-5903A3116611}"/>
    <dgm:cxn modelId="{B2E23F5B-0D7C-4C3B-9D96-790FF18F4048}" type="presOf" srcId="{0DF5678D-2D6F-47CE-9042-E5E9D026AECB}" destId="{4DA0868F-AA61-4ED2-ABCF-33F72B382775}" srcOrd="0" destOrd="0" presId="urn:microsoft.com/office/officeart/2005/8/layout/cycle1"/>
    <dgm:cxn modelId="{BE164C60-95D4-4DBF-9B52-A321D881B0ED}" type="presOf" srcId="{4C8AD2E4-367A-4070-A775-3BBD6F29CD55}" destId="{FCA68273-B371-4093-9DED-67AEC1D7F976}" srcOrd="0" destOrd="0" presId="urn:microsoft.com/office/officeart/2005/8/layout/cycle1"/>
    <dgm:cxn modelId="{743FBD4E-2745-4B39-A6E4-030AFE249518}" type="presOf" srcId="{254BBA57-EE2F-4E8C-A40E-648FFA9AD011}" destId="{6AB4FDC3-C22D-4E33-A6C4-AD186C484585}" srcOrd="0" destOrd="0" presId="urn:microsoft.com/office/officeart/2005/8/layout/cycle1"/>
    <dgm:cxn modelId="{B7D73659-745D-486D-849C-E08E3084AC4F}" srcId="{30C53806-EC3D-48AB-8E74-7D25ECFC9E40}" destId="{0079C494-A120-45A7-9FF2-C7628E904095}" srcOrd="0" destOrd="0" parTransId="{85277C9B-ED8A-475C-B12B-C78F0B264FE2}" sibTransId="{45154D61-F116-46BE-B23F-5096BD1D3EA7}"/>
    <dgm:cxn modelId="{06795C7D-507F-44E4-AD3C-4C6909B5F5DF}" type="presOf" srcId="{A0CE68B6-211E-494B-9AFF-142D872F9F68}" destId="{FCA68273-B371-4093-9DED-67AEC1D7F976}" srcOrd="0" destOrd="1" presId="urn:microsoft.com/office/officeart/2005/8/layout/cycle1"/>
    <dgm:cxn modelId="{7EB96083-61D5-414C-B2A0-042AB1F5ACDD}" type="presOf" srcId="{97543A14-D7B7-40EA-A218-A19E02D1C235}" destId="{C1DF3DDC-A4E2-4103-ACE8-95D0885C92EE}" srcOrd="0" destOrd="0" presId="urn:microsoft.com/office/officeart/2005/8/layout/cycle1"/>
    <dgm:cxn modelId="{874DD385-9C32-480A-8334-7035CDE31B6F}" type="presOf" srcId="{1C7407FF-8B25-4823-B93F-A395083F6648}" destId="{C2C73B00-8C7B-45BB-85AE-E374C0A4ECD4}" srcOrd="0" destOrd="1" presId="urn:microsoft.com/office/officeart/2005/8/layout/cycle1"/>
    <dgm:cxn modelId="{0B29958E-C20C-4192-831C-BBB84F012567}" type="presOf" srcId="{30C53806-EC3D-48AB-8E74-7D25ECFC9E40}" destId="{8B8428FE-A340-4AFD-91B8-B6EB6411E937}" srcOrd="0" destOrd="0" presId="urn:microsoft.com/office/officeart/2005/8/layout/cycle1"/>
    <dgm:cxn modelId="{AD44F5AB-78BC-4F23-A653-DC943647E9D3}" srcId="{EE483AA6-A73D-44F9-9511-8A5D26602F57}" destId="{30C53806-EC3D-48AB-8E74-7D25ECFC9E40}" srcOrd="1" destOrd="0" parTransId="{A8B7D46F-C94B-496A-8091-CE5B98970C60}" sibTransId="{59E64F0F-6084-4131-A38E-F50186FF366E}"/>
    <dgm:cxn modelId="{1773E0B4-8EE9-46B8-B3F7-0DD83F06FEFD}" srcId="{4C8AD2E4-367A-4070-A775-3BBD6F29CD55}" destId="{A0CE68B6-211E-494B-9AFF-142D872F9F68}" srcOrd="0" destOrd="0" parTransId="{C043DA51-8D53-424E-93E6-19E23066249F}" sibTransId="{79B20800-205D-44F4-86C4-5507BD96A39C}"/>
    <dgm:cxn modelId="{1F0A5CBC-3730-4EA9-A89D-D768F05BF9AE}" type="presOf" srcId="{9DA69AF7-A26C-47EE-9B43-5903A3116611}" destId="{27DEFFC3-66FC-4800-8437-2F82B0CB37DB}" srcOrd="0" destOrd="0" presId="urn:microsoft.com/office/officeart/2005/8/layout/cycle1"/>
    <dgm:cxn modelId="{C8523CBF-0436-43C2-9049-937A6BFA2F7D}" type="presOf" srcId="{E81223C2-51C1-4BC9-AC34-BD08AA439F97}" destId="{292F6722-52DB-4371-83F8-577F1433B0CF}" srcOrd="0" destOrd="0" presId="urn:microsoft.com/office/officeart/2005/8/layout/cycle1"/>
    <dgm:cxn modelId="{EC5ADABF-2CD6-4E0C-B806-C4628A4684CA}" srcId="{0DF5678D-2D6F-47CE-9042-E5E9D026AECB}" destId="{90139A06-3148-4ACF-9869-04DD5A7CAAFC}" srcOrd="0" destOrd="0" parTransId="{AA4D2F02-D7B5-4F5B-9814-45922498F7B8}" sibTransId="{B5E1418C-D193-4709-A9F6-21C45E56CF9B}"/>
    <dgm:cxn modelId="{9B9783C7-BD1D-433B-9F66-5F210FCCAC52}" type="presOf" srcId="{59E64F0F-6084-4131-A38E-F50186FF366E}" destId="{05A2EFC1-A863-4DDD-B03B-BC2F77B7429A}" srcOrd="0" destOrd="0" presId="urn:microsoft.com/office/officeart/2005/8/layout/cycle1"/>
    <dgm:cxn modelId="{3E88F2D5-D2B2-4855-A328-51870AE857EF}" type="presOf" srcId="{CADD6937-0B4F-4C98-BC3C-B3B69E987811}" destId="{C2C73B00-8C7B-45BB-85AE-E374C0A4ECD4}" srcOrd="0" destOrd="0" presId="urn:microsoft.com/office/officeart/2005/8/layout/cycle1"/>
    <dgm:cxn modelId="{398800DC-4F9F-4DD9-A355-598FF309B393}" type="presOf" srcId="{07039F58-1381-4119-8268-84F81A4EA825}" destId="{292F6722-52DB-4371-83F8-577F1433B0CF}" srcOrd="0" destOrd="1" presId="urn:microsoft.com/office/officeart/2005/8/layout/cycle1"/>
    <dgm:cxn modelId="{0CA6DAE5-6A7A-4DDD-84D0-1BCE14AD2188}" srcId="{CADD6937-0B4F-4C98-BC3C-B3B69E987811}" destId="{1C7407FF-8B25-4823-B93F-A395083F6648}" srcOrd="0" destOrd="0" parTransId="{764FE851-84CA-43D1-B97C-42E5D15F94C9}" sibTransId="{D5D42FBE-BC61-40E7-AAB1-F8FE8E66A440}"/>
    <dgm:cxn modelId="{609A93E7-F806-434E-B360-6373C341CB97}" type="presOf" srcId="{DA359A89-A62F-4D0B-9952-283EAFDF64D7}" destId="{58BA4C9C-C738-4CC3-90B7-D3EA20D22156}" srcOrd="0" destOrd="0" presId="urn:microsoft.com/office/officeart/2005/8/layout/cycle1"/>
    <dgm:cxn modelId="{7A0B4FF3-C4C4-4A08-987C-CB95ED8EA7E8}" type="presOf" srcId="{90139A06-3148-4ACF-9869-04DD5A7CAAFC}" destId="{4DA0868F-AA61-4ED2-ABCF-33F72B382775}" srcOrd="0" destOrd="1" presId="urn:microsoft.com/office/officeart/2005/8/layout/cycle1"/>
    <dgm:cxn modelId="{2FAB71F1-E88E-4926-B526-3494DE5BA279}" type="presParOf" srcId="{9F53A919-62C7-4351-8591-AEACC23C8C25}" destId="{0EF89DD3-38F8-49C8-A851-7A0FD566DDEB}" srcOrd="0" destOrd="0" presId="urn:microsoft.com/office/officeart/2005/8/layout/cycle1"/>
    <dgm:cxn modelId="{D9E5A405-3C2B-40B8-B950-44D4F59F59AA}" type="presParOf" srcId="{9F53A919-62C7-4351-8591-AEACC23C8C25}" destId="{4DA0868F-AA61-4ED2-ABCF-33F72B382775}" srcOrd="1" destOrd="0" presId="urn:microsoft.com/office/officeart/2005/8/layout/cycle1"/>
    <dgm:cxn modelId="{E31FEF3E-28DC-4870-91BC-C0ED669F28F0}" type="presParOf" srcId="{9F53A919-62C7-4351-8591-AEACC23C8C25}" destId="{C1DF3DDC-A4E2-4103-ACE8-95D0885C92EE}" srcOrd="2" destOrd="0" presId="urn:microsoft.com/office/officeart/2005/8/layout/cycle1"/>
    <dgm:cxn modelId="{A77BBE00-3A16-470D-B230-D19EBE660B4B}" type="presParOf" srcId="{9F53A919-62C7-4351-8591-AEACC23C8C25}" destId="{BE91B2C8-D2C7-48D9-B74E-4C0373F32266}" srcOrd="3" destOrd="0" presId="urn:microsoft.com/office/officeart/2005/8/layout/cycle1"/>
    <dgm:cxn modelId="{0BA663F2-A6DB-4891-A3B2-F5DF5185212D}" type="presParOf" srcId="{9F53A919-62C7-4351-8591-AEACC23C8C25}" destId="{8B8428FE-A340-4AFD-91B8-B6EB6411E937}" srcOrd="4" destOrd="0" presId="urn:microsoft.com/office/officeart/2005/8/layout/cycle1"/>
    <dgm:cxn modelId="{1AC1CEE2-4389-4710-83B8-64DF50D17377}" type="presParOf" srcId="{9F53A919-62C7-4351-8591-AEACC23C8C25}" destId="{05A2EFC1-A863-4DDD-B03B-BC2F77B7429A}" srcOrd="5" destOrd="0" presId="urn:microsoft.com/office/officeart/2005/8/layout/cycle1"/>
    <dgm:cxn modelId="{4F5B1FC9-391F-49DB-B69E-88EF2A635B52}" type="presParOf" srcId="{9F53A919-62C7-4351-8591-AEACC23C8C25}" destId="{178C2C24-CD84-4019-A3A4-0D2F02E97403}" srcOrd="6" destOrd="0" presId="urn:microsoft.com/office/officeart/2005/8/layout/cycle1"/>
    <dgm:cxn modelId="{E6CDEDD7-A625-4DF1-897B-06146AAD074C}" type="presParOf" srcId="{9F53A919-62C7-4351-8591-AEACC23C8C25}" destId="{FCA68273-B371-4093-9DED-67AEC1D7F976}" srcOrd="7" destOrd="0" presId="urn:microsoft.com/office/officeart/2005/8/layout/cycle1"/>
    <dgm:cxn modelId="{82F70D89-8BE2-4555-A59B-FC79DD62BA1C}" type="presParOf" srcId="{9F53A919-62C7-4351-8591-AEACC23C8C25}" destId="{27DEFFC3-66FC-4800-8437-2F82B0CB37DB}" srcOrd="8" destOrd="0" presId="urn:microsoft.com/office/officeart/2005/8/layout/cycle1"/>
    <dgm:cxn modelId="{912CFFD3-A023-406D-A0F6-A59D9F447B44}" type="presParOf" srcId="{9F53A919-62C7-4351-8591-AEACC23C8C25}" destId="{A12E9B5B-B497-4BFC-A61D-97A19CDE518B}" srcOrd="9" destOrd="0" presId="urn:microsoft.com/office/officeart/2005/8/layout/cycle1"/>
    <dgm:cxn modelId="{28EAAE32-9363-4868-BDFA-8C0257132798}" type="presParOf" srcId="{9F53A919-62C7-4351-8591-AEACC23C8C25}" destId="{292F6722-52DB-4371-83F8-577F1433B0CF}" srcOrd="10" destOrd="0" presId="urn:microsoft.com/office/officeart/2005/8/layout/cycle1"/>
    <dgm:cxn modelId="{7F3C939E-1B28-4E1A-B783-A816510314DB}" type="presParOf" srcId="{9F53A919-62C7-4351-8591-AEACC23C8C25}" destId="{6AB4FDC3-C22D-4E33-A6C4-AD186C484585}" srcOrd="11" destOrd="0" presId="urn:microsoft.com/office/officeart/2005/8/layout/cycle1"/>
    <dgm:cxn modelId="{F9FB78A3-B3C5-4C43-BF88-7DB35B110888}" type="presParOf" srcId="{9F53A919-62C7-4351-8591-AEACC23C8C25}" destId="{E29F34C2-3C2D-4418-B0C6-F169D9D5A14D}" srcOrd="12" destOrd="0" presId="urn:microsoft.com/office/officeart/2005/8/layout/cycle1"/>
    <dgm:cxn modelId="{F0B13C3E-7396-40FA-9BA8-3E13C94BBA3B}" type="presParOf" srcId="{9F53A919-62C7-4351-8591-AEACC23C8C25}" destId="{C2C73B00-8C7B-45BB-85AE-E374C0A4ECD4}" srcOrd="13" destOrd="0" presId="urn:microsoft.com/office/officeart/2005/8/layout/cycle1"/>
    <dgm:cxn modelId="{6715CE79-B31A-4CFC-92EF-46B0AB47EAA7}" type="presParOf" srcId="{9F53A919-62C7-4351-8591-AEACC23C8C25}" destId="{58BA4C9C-C738-4CC3-90B7-D3EA20D2215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E4E240-E1CF-4524-B1E8-167F66E7B98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AA77793-D9BC-47D5-A025-1B331E4C7646}">
      <dgm:prSet/>
      <dgm:spPr/>
      <dgm:t>
        <a:bodyPr/>
        <a:lstStyle/>
        <a:p>
          <a:r>
            <a:rPr lang="en-US"/>
            <a:t>Hugging Face is a company specializing in Natural Language Processing (NLP) and is known for its state-of-the-art Transformers library. </a:t>
          </a:r>
        </a:p>
      </dgm:t>
    </dgm:pt>
    <dgm:pt modelId="{6431668E-F4E4-48B7-B7FD-473F1912950E}" type="parTrans" cxnId="{2BC78C02-E452-4F78-AE80-7E0627F95E96}">
      <dgm:prSet/>
      <dgm:spPr/>
      <dgm:t>
        <a:bodyPr/>
        <a:lstStyle/>
        <a:p>
          <a:endParaRPr lang="en-US"/>
        </a:p>
      </dgm:t>
    </dgm:pt>
    <dgm:pt modelId="{54339B50-0334-438D-8222-2360D6CDA773}" type="sibTrans" cxnId="{2BC78C02-E452-4F78-AE80-7E0627F95E96}">
      <dgm:prSet/>
      <dgm:spPr/>
      <dgm:t>
        <a:bodyPr/>
        <a:lstStyle/>
        <a:p>
          <a:endParaRPr lang="en-US"/>
        </a:p>
      </dgm:t>
    </dgm:pt>
    <dgm:pt modelId="{3667308D-6B63-4500-9038-FFFFF5DC5B97}">
      <dgm:prSet/>
      <dgm:spPr/>
      <dgm:t>
        <a:bodyPr/>
        <a:lstStyle/>
        <a:p>
          <a:r>
            <a:rPr lang="en-US"/>
            <a:t>The Transformers library provides easy-to-use APIs for implementing popular architectures like BERT, GPT-2, T5, and many more. </a:t>
          </a:r>
        </a:p>
      </dgm:t>
    </dgm:pt>
    <dgm:pt modelId="{6BC1421D-9988-4BC1-B45C-7B4365EA18DA}" type="parTrans" cxnId="{102EFE1B-0881-468F-91CF-C23DDE8F1157}">
      <dgm:prSet/>
      <dgm:spPr/>
      <dgm:t>
        <a:bodyPr/>
        <a:lstStyle/>
        <a:p>
          <a:endParaRPr lang="en-US"/>
        </a:p>
      </dgm:t>
    </dgm:pt>
    <dgm:pt modelId="{3F88D833-505A-4D36-B25E-DEE33E2BA07A}" type="sibTrans" cxnId="{102EFE1B-0881-468F-91CF-C23DDE8F1157}">
      <dgm:prSet/>
      <dgm:spPr/>
      <dgm:t>
        <a:bodyPr/>
        <a:lstStyle/>
        <a:p>
          <a:endParaRPr lang="en-US"/>
        </a:p>
      </dgm:t>
    </dgm:pt>
    <dgm:pt modelId="{D841DD6D-5485-4D8B-88D2-506540147CFB}">
      <dgm:prSet/>
      <dgm:spPr/>
      <dgm:t>
        <a:bodyPr/>
        <a:lstStyle/>
        <a:p>
          <a:r>
            <a:rPr lang="en-US"/>
            <a:t>It offers a platform for both pre-trained models and custom-trained models, making it widely popular among researchers, developers, and data scientists.</a:t>
          </a:r>
        </a:p>
      </dgm:t>
    </dgm:pt>
    <dgm:pt modelId="{CA00943A-E0B1-4F5B-B500-EA2A0DAAC700}" type="parTrans" cxnId="{C3AA2242-CC09-4022-9C1D-23F17D0B2050}">
      <dgm:prSet/>
      <dgm:spPr/>
      <dgm:t>
        <a:bodyPr/>
        <a:lstStyle/>
        <a:p>
          <a:endParaRPr lang="en-US"/>
        </a:p>
      </dgm:t>
    </dgm:pt>
    <dgm:pt modelId="{B56495D2-11F5-4F1C-9178-6201A6B8DFD3}" type="sibTrans" cxnId="{C3AA2242-CC09-4022-9C1D-23F17D0B2050}">
      <dgm:prSet/>
      <dgm:spPr/>
      <dgm:t>
        <a:bodyPr/>
        <a:lstStyle/>
        <a:p>
          <a:endParaRPr lang="en-US"/>
        </a:p>
      </dgm:t>
    </dgm:pt>
    <dgm:pt modelId="{6100F5E7-170D-4BC8-B301-CFED34F1499C}" type="pres">
      <dgm:prSet presAssocID="{66E4E240-E1CF-4524-B1E8-167F66E7B98F}" presName="root" presStyleCnt="0">
        <dgm:presLayoutVars>
          <dgm:dir/>
          <dgm:resizeHandles val="exact"/>
        </dgm:presLayoutVars>
      </dgm:prSet>
      <dgm:spPr/>
    </dgm:pt>
    <dgm:pt modelId="{3BC554CF-C62C-402C-A54F-02A53EC045DE}" type="pres">
      <dgm:prSet presAssocID="{AAA77793-D9BC-47D5-A025-1B331E4C7646}" presName="compNode" presStyleCnt="0"/>
      <dgm:spPr/>
    </dgm:pt>
    <dgm:pt modelId="{174D179E-CB3C-47A3-B6F6-CB1AFF7C9F1D}" type="pres">
      <dgm:prSet presAssocID="{AAA77793-D9BC-47D5-A025-1B331E4C7646}" presName="bgRect" presStyleLbl="bgShp" presStyleIdx="0" presStyleCnt="3"/>
      <dgm:spPr/>
    </dgm:pt>
    <dgm:pt modelId="{FA013508-DAC0-4825-B2E7-791EB7121ABD}" type="pres">
      <dgm:prSet presAssocID="{AAA77793-D9BC-47D5-A025-1B331E4C76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D9FF0FF4-F83A-4D39-8BCE-EC420FBC6C64}" type="pres">
      <dgm:prSet presAssocID="{AAA77793-D9BC-47D5-A025-1B331E4C7646}" presName="spaceRect" presStyleCnt="0"/>
      <dgm:spPr/>
    </dgm:pt>
    <dgm:pt modelId="{8FF65724-CADF-4187-962A-33A360BCEE05}" type="pres">
      <dgm:prSet presAssocID="{AAA77793-D9BC-47D5-A025-1B331E4C7646}" presName="parTx" presStyleLbl="revTx" presStyleIdx="0" presStyleCnt="3">
        <dgm:presLayoutVars>
          <dgm:chMax val="0"/>
          <dgm:chPref val="0"/>
        </dgm:presLayoutVars>
      </dgm:prSet>
      <dgm:spPr/>
    </dgm:pt>
    <dgm:pt modelId="{59705BBC-1DF1-4BFB-8068-26E9305C9BF1}" type="pres">
      <dgm:prSet presAssocID="{54339B50-0334-438D-8222-2360D6CDA773}" presName="sibTrans" presStyleCnt="0"/>
      <dgm:spPr/>
    </dgm:pt>
    <dgm:pt modelId="{DEBF395D-3CE1-4C7C-885A-51E60CF4789C}" type="pres">
      <dgm:prSet presAssocID="{3667308D-6B63-4500-9038-FFFFF5DC5B97}" presName="compNode" presStyleCnt="0"/>
      <dgm:spPr/>
    </dgm:pt>
    <dgm:pt modelId="{ADB38881-CE50-4750-A4ED-826D228409CC}" type="pres">
      <dgm:prSet presAssocID="{3667308D-6B63-4500-9038-FFFFF5DC5B97}" presName="bgRect" presStyleLbl="bgShp" presStyleIdx="1" presStyleCnt="3"/>
      <dgm:spPr/>
    </dgm:pt>
    <dgm:pt modelId="{3AC9E513-1CE6-446C-93ED-F3917E552509}" type="pres">
      <dgm:prSet presAssocID="{3667308D-6B63-4500-9038-FFFFF5DC5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3957014-8CF4-487C-983E-4F407A723FFD}" type="pres">
      <dgm:prSet presAssocID="{3667308D-6B63-4500-9038-FFFFF5DC5B97}" presName="spaceRect" presStyleCnt="0"/>
      <dgm:spPr/>
    </dgm:pt>
    <dgm:pt modelId="{6CDD1402-B40B-46CA-BC43-93BEED808AB1}" type="pres">
      <dgm:prSet presAssocID="{3667308D-6B63-4500-9038-FFFFF5DC5B97}" presName="parTx" presStyleLbl="revTx" presStyleIdx="1" presStyleCnt="3">
        <dgm:presLayoutVars>
          <dgm:chMax val="0"/>
          <dgm:chPref val="0"/>
        </dgm:presLayoutVars>
      </dgm:prSet>
      <dgm:spPr/>
    </dgm:pt>
    <dgm:pt modelId="{0995C8D2-0BBA-4F99-94DF-C4121955A1BD}" type="pres">
      <dgm:prSet presAssocID="{3F88D833-505A-4D36-B25E-DEE33E2BA07A}" presName="sibTrans" presStyleCnt="0"/>
      <dgm:spPr/>
    </dgm:pt>
    <dgm:pt modelId="{630E2DF9-453B-4057-8F64-202EFFBFF665}" type="pres">
      <dgm:prSet presAssocID="{D841DD6D-5485-4D8B-88D2-506540147CFB}" presName="compNode" presStyleCnt="0"/>
      <dgm:spPr/>
    </dgm:pt>
    <dgm:pt modelId="{496547A6-3B66-4887-9931-8BF4146DD50F}" type="pres">
      <dgm:prSet presAssocID="{D841DD6D-5485-4D8B-88D2-506540147CFB}" presName="bgRect" presStyleLbl="bgShp" presStyleIdx="2" presStyleCnt="3"/>
      <dgm:spPr/>
    </dgm:pt>
    <dgm:pt modelId="{21F81AB9-3922-4622-A4F0-3269EBD043C3}" type="pres">
      <dgm:prSet presAssocID="{D841DD6D-5485-4D8B-88D2-506540147CF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69131834-61F2-45D3-942B-B7456F908056}" type="pres">
      <dgm:prSet presAssocID="{D841DD6D-5485-4D8B-88D2-506540147CFB}" presName="spaceRect" presStyleCnt="0"/>
      <dgm:spPr/>
    </dgm:pt>
    <dgm:pt modelId="{F2585A31-8947-4A6F-BC9F-B2C661329FC6}" type="pres">
      <dgm:prSet presAssocID="{D841DD6D-5485-4D8B-88D2-506540147CFB}" presName="parTx" presStyleLbl="revTx" presStyleIdx="2" presStyleCnt="3">
        <dgm:presLayoutVars>
          <dgm:chMax val="0"/>
          <dgm:chPref val="0"/>
        </dgm:presLayoutVars>
      </dgm:prSet>
      <dgm:spPr/>
    </dgm:pt>
  </dgm:ptLst>
  <dgm:cxnLst>
    <dgm:cxn modelId="{2BC78C02-E452-4F78-AE80-7E0627F95E96}" srcId="{66E4E240-E1CF-4524-B1E8-167F66E7B98F}" destId="{AAA77793-D9BC-47D5-A025-1B331E4C7646}" srcOrd="0" destOrd="0" parTransId="{6431668E-F4E4-48B7-B7FD-473F1912950E}" sibTransId="{54339B50-0334-438D-8222-2360D6CDA773}"/>
    <dgm:cxn modelId="{F9EF571A-FA5F-4DD8-9C61-0FFCBDF5C396}" type="presOf" srcId="{66E4E240-E1CF-4524-B1E8-167F66E7B98F}" destId="{6100F5E7-170D-4BC8-B301-CFED34F1499C}" srcOrd="0" destOrd="0" presId="urn:microsoft.com/office/officeart/2018/2/layout/IconVerticalSolidList"/>
    <dgm:cxn modelId="{102EFE1B-0881-468F-91CF-C23DDE8F1157}" srcId="{66E4E240-E1CF-4524-B1E8-167F66E7B98F}" destId="{3667308D-6B63-4500-9038-FFFFF5DC5B97}" srcOrd="1" destOrd="0" parTransId="{6BC1421D-9988-4BC1-B45C-7B4365EA18DA}" sibTransId="{3F88D833-505A-4D36-B25E-DEE33E2BA07A}"/>
    <dgm:cxn modelId="{C3AA2242-CC09-4022-9C1D-23F17D0B2050}" srcId="{66E4E240-E1CF-4524-B1E8-167F66E7B98F}" destId="{D841DD6D-5485-4D8B-88D2-506540147CFB}" srcOrd="2" destOrd="0" parTransId="{CA00943A-E0B1-4F5B-B500-EA2A0DAAC700}" sibTransId="{B56495D2-11F5-4F1C-9178-6201A6B8DFD3}"/>
    <dgm:cxn modelId="{FD1AAD8C-CDC8-4D55-8F29-3FD5068995AF}" type="presOf" srcId="{D841DD6D-5485-4D8B-88D2-506540147CFB}" destId="{F2585A31-8947-4A6F-BC9F-B2C661329FC6}" srcOrd="0" destOrd="0" presId="urn:microsoft.com/office/officeart/2018/2/layout/IconVerticalSolidList"/>
    <dgm:cxn modelId="{CDC00FC0-642C-4BDB-9EDE-39E17EE51E16}" type="presOf" srcId="{3667308D-6B63-4500-9038-FFFFF5DC5B97}" destId="{6CDD1402-B40B-46CA-BC43-93BEED808AB1}" srcOrd="0" destOrd="0" presId="urn:microsoft.com/office/officeart/2018/2/layout/IconVerticalSolidList"/>
    <dgm:cxn modelId="{C5DF6FE6-3598-491E-90DE-4B017591348F}" type="presOf" srcId="{AAA77793-D9BC-47D5-A025-1B331E4C7646}" destId="{8FF65724-CADF-4187-962A-33A360BCEE05}" srcOrd="0" destOrd="0" presId="urn:microsoft.com/office/officeart/2018/2/layout/IconVerticalSolidList"/>
    <dgm:cxn modelId="{E6959D42-4D02-4116-A26B-FDA863D5233B}" type="presParOf" srcId="{6100F5E7-170D-4BC8-B301-CFED34F1499C}" destId="{3BC554CF-C62C-402C-A54F-02A53EC045DE}" srcOrd="0" destOrd="0" presId="urn:microsoft.com/office/officeart/2018/2/layout/IconVerticalSolidList"/>
    <dgm:cxn modelId="{427C3D9F-0FAF-4470-95A0-781C5CC81CD0}" type="presParOf" srcId="{3BC554CF-C62C-402C-A54F-02A53EC045DE}" destId="{174D179E-CB3C-47A3-B6F6-CB1AFF7C9F1D}" srcOrd="0" destOrd="0" presId="urn:microsoft.com/office/officeart/2018/2/layout/IconVerticalSolidList"/>
    <dgm:cxn modelId="{1979F403-ECD8-4B57-9ED9-CC9FC12515CE}" type="presParOf" srcId="{3BC554CF-C62C-402C-A54F-02A53EC045DE}" destId="{FA013508-DAC0-4825-B2E7-791EB7121ABD}" srcOrd="1" destOrd="0" presId="urn:microsoft.com/office/officeart/2018/2/layout/IconVerticalSolidList"/>
    <dgm:cxn modelId="{29811A8D-9DE5-47D6-90E6-EC7F4865189C}" type="presParOf" srcId="{3BC554CF-C62C-402C-A54F-02A53EC045DE}" destId="{D9FF0FF4-F83A-4D39-8BCE-EC420FBC6C64}" srcOrd="2" destOrd="0" presId="urn:microsoft.com/office/officeart/2018/2/layout/IconVerticalSolidList"/>
    <dgm:cxn modelId="{40158ECF-4D69-4481-954F-828B93E12534}" type="presParOf" srcId="{3BC554CF-C62C-402C-A54F-02A53EC045DE}" destId="{8FF65724-CADF-4187-962A-33A360BCEE05}" srcOrd="3" destOrd="0" presId="urn:microsoft.com/office/officeart/2018/2/layout/IconVerticalSolidList"/>
    <dgm:cxn modelId="{6DF262D0-1EF3-4C8C-922C-80990F4D617B}" type="presParOf" srcId="{6100F5E7-170D-4BC8-B301-CFED34F1499C}" destId="{59705BBC-1DF1-4BFB-8068-26E9305C9BF1}" srcOrd="1" destOrd="0" presId="urn:microsoft.com/office/officeart/2018/2/layout/IconVerticalSolidList"/>
    <dgm:cxn modelId="{478E7BD7-9273-4FD4-9E4E-715F535EF61B}" type="presParOf" srcId="{6100F5E7-170D-4BC8-B301-CFED34F1499C}" destId="{DEBF395D-3CE1-4C7C-885A-51E60CF4789C}" srcOrd="2" destOrd="0" presId="urn:microsoft.com/office/officeart/2018/2/layout/IconVerticalSolidList"/>
    <dgm:cxn modelId="{A0BBAE6A-19C5-4F81-8BB7-FA1A0D172CED}" type="presParOf" srcId="{DEBF395D-3CE1-4C7C-885A-51E60CF4789C}" destId="{ADB38881-CE50-4750-A4ED-826D228409CC}" srcOrd="0" destOrd="0" presId="urn:microsoft.com/office/officeart/2018/2/layout/IconVerticalSolidList"/>
    <dgm:cxn modelId="{3CECB009-FD45-4D22-90F3-E8B17AFB4C86}" type="presParOf" srcId="{DEBF395D-3CE1-4C7C-885A-51E60CF4789C}" destId="{3AC9E513-1CE6-446C-93ED-F3917E552509}" srcOrd="1" destOrd="0" presId="urn:microsoft.com/office/officeart/2018/2/layout/IconVerticalSolidList"/>
    <dgm:cxn modelId="{A72C97AF-3765-46D2-BB0A-CAD755939CA9}" type="presParOf" srcId="{DEBF395D-3CE1-4C7C-885A-51E60CF4789C}" destId="{A3957014-8CF4-487C-983E-4F407A723FFD}" srcOrd="2" destOrd="0" presId="urn:microsoft.com/office/officeart/2018/2/layout/IconVerticalSolidList"/>
    <dgm:cxn modelId="{23D6C298-6F1F-46D9-9F66-3BFC6CFDA280}" type="presParOf" srcId="{DEBF395D-3CE1-4C7C-885A-51E60CF4789C}" destId="{6CDD1402-B40B-46CA-BC43-93BEED808AB1}" srcOrd="3" destOrd="0" presId="urn:microsoft.com/office/officeart/2018/2/layout/IconVerticalSolidList"/>
    <dgm:cxn modelId="{BDC66E35-5843-4AB7-8FEE-8BFD061E011C}" type="presParOf" srcId="{6100F5E7-170D-4BC8-B301-CFED34F1499C}" destId="{0995C8D2-0BBA-4F99-94DF-C4121955A1BD}" srcOrd="3" destOrd="0" presId="urn:microsoft.com/office/officeart/2018/2/layout/IconVerticalSolidList"/>
    <dgm:cxn modelId="{0F37584B-7D5F-4DA0-8FEB-5799BC917838}" type="presParOf" srcId="{6100F5E7-170D-4BC8-B301-CFED34F1499C}" destId="{630E2DF9-453B-4057-8F64-202EFFBFF665}" srcOrd="4" destOrd="0" presId="urn:microsoft.com/office/officeart/2018/2/layout/IconVerticalSolidList"/>
    <dgm:cxn modelId="{EA7ECABC-3D95-4DC8-9CC0-382CBF5A4664}" type="presParOf" srcId="{630E2DF9-453B-4057-8F64-202EFFBFF665}" destId="{496547A6-3B66-4887-9931-8BF4146DD50F}" srcOrd="0" destOrd="0" presId="urn:microsoft.com/office/officeart/2018/2/layout/IconVerticalSolidList"/>
    <dgm:cxn modelId="{ED5CA4BE-B5B6-4F86-AB3B-AD504E2E7316}" type="presParOf" srcId="{630E2DF9-453B-4057-8F64-202EFFBFF665}" destId="{21F81AB9-3922-4622-A4F0-3269EBD043C3}" srcOrd="1" destOrd="0" presId="urn:microsoft.com/office/officeart/2018/2/layout/IconVerticalSolidList"/>
    <dgm:cxn modelId="{990E050C-9B57-4507-92D3-52BC9C50390F}" type="presParOf" srcId="{630E2DF9-453B-4057-8F64-202EFFBFF665}" destId="{69131834-61F2-45D3-942B-B7456F908056}" srcOrd="2" destOrd="0" presId="urn:microsoft.com/office/officeart/2018/2/layout/IconVerticalSolidList"/>
    <dgm:cxn modelId="{96CA58EF-1BCC-49D2-82B9-358C80F6BFC7}" type="presParOf" srcId="{630E2DF9-453B-4057-8F64-202EFFBFF665}" destId="{F2585A31-8947-4A6F-BC9F-B2C661329FC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B2C7BB-3FD8-46D5-A8D8-0330FB6BEA93}" type="doc">
      <dgm:prSet loTypeId="urn:microsoft.com/office/officeart/2005/8/layout/default" loCatId="list" qsTypeId="urn:microsoft.com/office/officeart/2005/8/quickstyle/simple1" qsCatId="simple" csTypeId="urn:microsoft.com/office/officeart/2005/8/colors/accent3_2" csCatId="accent3"/>
      <dgm:spPr/>
      <dgm:t>
        <a:bodyPr/>
        <a:lstStyle/>
        <a:p>
          <a:endParaRPr lang="en-US"/>
        </a:p>
      </dgm:t>
    </dgm:pt>
    <dgm:pt modelId="{4381FE6E-6BC5-45E1-ABF0-62AA6E5FD509}">
      <dgm:prSet/>
      <dgm:spPr/>
      <dgm:t>
        <a:bodyPr/>
        <a:lstStyle/>
        <a:p>
          <a:r>
            <a:rPr lang="en-US"/>
            <a:t>120k models</a:t>
          </a:r>
        </a:p>
      </dgm:t>
    </dgm:pt>
    <dgm:pt modelId="{6F1E2F67-D02E-4034-8BEE-1A4A19A4B28E}" type="parTrans" cxnId="{680D4AE0-CE88-436E-B30A-E8DE65F71185}">
      <dgm:prSet/>
      <dgm:spPr/>
      <dgm:t>
        <a:bodyPr/>
        <a:lstStyle/>
        <a:p>
          <a:endParaRPr lang="en-US"/>
        </a:p>
      </dgm:t>
    </dgm:pt>
    <dgm:pt modelId="{15CE8716-F048-46CE-B60B-A7635C797CFD}" type="sibTrans" cxnId="{680D4AE0-CE88-436E-B30A-E8DE65F71185}">
      <dgm:prSet/>
      <dgm:spPr/>
      <dgm:t>
        <a:bodyPr/>
        <a:lstStyle/>
        <a:p>
          <a:endParaRPr lang="en-US"/>
        </a:p>
      </dgm:t>
    </dgm:pt>
    <dgm:pt modelId="{ABA49323-9B91-45A0-84D8-9FFD6AC03C97}">
      <dgm:prSet/>
      <dgm:spPr/>
      <dgm:t>
        <a:bodyPr/>
        <a:lstStyle/>
        <a:p>
          <a:r>
            <a:rPr lang="en-US"/>
            <a:t>20k datasets</a:t>
          </a:r>
        </a:p>
      </dgm:t>
    </dgm:pt>
    <dgm:pt modelId="{9DF6CA4E-BDC9-4B2E-9247-49C2A6CE975C}" type="parTrans" cxnId="{E3E0583B-E534-4451-90EC-459CDA18F736}">
      <dgm:prSet/>
      <dgm:spPr/>
      <dgm:t>
        <a:bodyPr/>
        <a:lstStyle/>
        <a:p>
          <a:endParaRPr lang="en-US"/>
        </a:p>
      </dgm:t>
    </dgm:pt>
    <dgm:pt modelId="{9C806231-FA14-415C-83EB-B578D952D0C2}" type="sibTrans" cxnId="{E3E0583B-E534-4451-90EC-459CDA18F736}">
      <dgm:prSet/>
      <dgm:spPr/>
      <dgm:t>
        <a:bodyPr/>
        <a:lstStyle/>
        <a:p>
          <a:endParaRPr lang="en-US"/>
        </a:p>
      </dgm:t>
    </dgm:pt>
    <dgm:pt modelId="{480A8E03-557D-4C0C-8FAD-B0E0CF9F1400}">
      <dgm:prSet/>
      <dgm:spPr/>
      <dgm:t>
        <a:bodyPr/>
        <a:lstStyle/>
        <a:p>
          <a:r>
            <a:rPr lang="en-US"/>
            <a:t>50k demo apps (Spaces)</a:t>
          </a:r>
        </a:p>
      </dgm:t>
    </dgm:pt>
    <dgm:pt modelId="{EB885359-46E2-4BE1-8093-495F83607EA1}" type="parTrans" cxnId="{449FE42A-97E6-4DB9-8040-A0EA5B9A228C}">
      <dgm:prSet/>
      <dgm:spPr/>
      <dgm:t>
        <a:bodyPr/>
        <a:lstStyle/>
        <a:p>
          <a:endParaRPr lang="en-US"/>
        </a:p>
      </dgm:t>
    </dgm:pt>
    <dgm:pt modelId="{78383462-C3A3-452E-85C4-783ED05F151C}" type="sibTrans" cxnId="{449FE42A-97E6-4DB9-8040-A0EA5B9A228C}">
      <dgm:prSet/>
      <dgm:spPr/>
      <dgm:t>
        <a:bodyPr/>
        <a:lstStyle/>
        <a:p>
          <a:endParaRPr lang="en-US"/>
        </a:p>
      </dgm:t>
    </dgm:pt>
    <dgm:pt modelId="{94B48940-7A57-4CAF-96A1-2487154604BB}" type="pres">
      <dgm:prSet presAssocID="{DEB2C7BB-3FD8-46D5-A8D8-0330FB6BEA93}" presName="diagram" presStyleCnt="0">
        <dgm:presLayoutVars>
          <dgm:dir/>
          <dgm:resizeHandles val="exact"/>
        </dgm:presLayoutVars>
      </dgm:prSet>
      <dgm:spPr/>
    </dgm:pt>
    <dgm:pt modelId="{BAA172BB-8DB6-49C8-8DB3-F83BEAF0EF3B}" type="pres">
      <dgm:prSet presAssocID="{4381FE6E-6BC5-45E1-ABF0-62AA6E5FD509}" presName="node" presStyleLbl="node1" presStyleIdx="0" presStyleCnt="3">
        <dgm:presLayoutVars>
          <dgm:bulletEnabled val="1"/>
        </dgm:presLayoutVars>
      </dgm:prSet>
      <dgm:spPr/>
    </dgm:pt>
    <dgm:pt modelId="{98F03169-B495-4C9A-8ECC-1282E54B3F37}" type="pres">
      <dgm:prSet presAssocID="{15CE8716-F048-46CE-B60B-A7635C797CFD}" presName="sibTrans" presStyleCnt="0"/>
      <dgm:spPr/>
    </dgm:pt>
    <dgm:pt modelId="{0EDAB2CC-2F71-4814-89B9-216B51E573D5}" type="pres">
      <dgm:prSet presAssocID="{ABA49323-9B91-45A0-84D8-9FFD6AC03C97}" presName="node" presStyleLbl="node1" presStyleIdx="1" presStyleCnt="3">
        <dgm:presLayoutVars>
          <dgm:bulletEnabled val="1"/>
        </dgm:presLayoutVars>
      </dgm:prSet>
      <dgm:spPr/>
    </dgm:pt>
    <dgm:pt modelId="{8835E1B5-699D-4ABF-B5DC-3CFF48D98FFA}" type="pres">
      <dgm:prSet presAssocID="{9C806231-FA14-415C-83EB-B578D952D0C2}" presName="sibTrans" presStyleCnt="0"/>
      <dgm:spPr/>
    </dgm:pt>
    <dgm:pt modelId="{D5A0E4CF-2E64-4D97-9986-305B9CC72B76}" type="pres">
      <dgm:prSet presAssocID="{480A8E03-557D-4C0C-8FAD-B0E0CF9F1400}" presName="node" presStyleLbl="node1" presStyleIdx="2" presStyleCnt="3">
        <dgm:presLayoutVars>
          <dgm:bulletEnabled val="1"/>
        </dgm:presLayoutVars>
      </dgm:prSet>
      <dgm:spPr/>
    </dgm:pt>
  </dgm:ptLst>
  <dgm:cxnLst>
    <dgm:cxn modelId="{449FE42A-97E6-4DB9-8040-A0EA5B9A228C}" srcId="{DEB2C7BB-3FD8-46D5-A8D8-0330FB6BEA93}" destId="{480A8E03-557D-4C0C-8FAD-B0E0CF9F1400}" srcOrd="2" destOrd="0" parTransId="{EB885359-46E2-4BE1-8093-495F83607EA1}" sibTransId="{78383462-C3A3-452E-85C4-783ED05F151C}"/>
    <dgm:cxn modelId="{31EF6C30-28F9-452C-9A90-0EB7F0DB3E18}" type="presOf" srcId="{480A8E03-557D-4C0C-8FAD-B0E0CF9F1400}" destId="{D5A0E4CF-2E64-4D97-9986-305B9CC72B76}" srcOrd="0" destOrd="0" presId="urn:microsoft.com/office/officeart/2005/8/layout/default"/>
    <dgm:cxn modelId="{E3E0583B-E534-4451-90EC-459CDA18F736}" srcId="{DEB2C7BB-3FD8-46D5-A8D8-0330FB6BEA93}" destId="{ABA49323-9B91-45A0-84D8-9FFD6AC03C97}" srcOrd="1" destOrd="0" parTransId="{9DF6CA4E-BDC9-4B2E-9247-49C2A6CE975C}" sibTransId="{9C806231-FA14-415C-83EB-B578D952D0C2}"/>
    <dgm:cxn modelId="{6DF49E49-807A-48C5-8F17-3BDA1043F875}" type="presOf" srcId="{ABA49323-9B91-45A0-84D8-9FFD6AC03C97}" destId="{0EDAB2CC-2F71-4814-89B9-216B51E573D5}" srcOrd="0" destOrd="0" presId="urn:microsoft.com/office/officeart/2005/8/layout/default"/>
    <dgm:cxn modelId="{9C10EA97-E871-4C03-A895-DA1C27EDFAA9}" type="presOf" srcId="{4381FE6E-6BC5-45E1-ABF0-62AA6E5FD509}" destId="{BAA172BB-8DB6-49C8-8DB3-F83BEAF0EF3B}" srcOrd="0" destOrd="0" presId="urn:microsoft.com/office/officeart/2005/8/layout/default"/>
    <dgm:cxn modelId="{680D4AE0-CE88-436E-B30A-E8DE65F71185}" srcId="{DEB2C7BB-3FD8-46D5-A8D8-0330FB6BEA93}" destId="{4381FE6E-6BC5-45E1-ABF0-62AA6E5FD509}" srcOrd="0" destOrd="0" parTransId="{6F1E2F67-D02E-4034-8BEE-1A4A19A4B28E}" sibTransId="{15CE8716-F048-46CE-B60B-A7635C797CFD}"/>
    <dgm:cxn modelId="{D7CE68E5-5FE1-4EDE-B0A0-BB630F27C6B8}" type="presOf" srcId="{DEB2C7BB-3FD8-46D5-A8D8-0330FB6BEA93}" destId="{94B48940-7A57-4CAF-96A1-2487154604BB}" srcOrd="0" destOrd="0" presId="urn:microsoft.com/office/officeart/2005/8/layout/default"/>
    <dgm:cxn modelId="{DFBBB105-FCC1-419A-8FBE-85C4775990AF}" type="presParOf" srcId="{94B48940-7A57-4CAF-96A1-2487154604BB}" destId="{BAA172BB-8DB6-49C8-8DB3-F83BEAF0EF3B}" srcOrd="0" destOrd="0" presId="urn:microsoft.com/office/officeart/2005/8/layout/default"/>
    <dgm:cxn modelId="{A7141C7C-4105-45DF-87F9-D7F114ACA31E}" type="presParOf" srcId="{94B48940-7A57-4CAF-96A1-2487154604BB}" destId="{98F03169-B495-4C9A-8ECC-1282E54B3F37}" srcOrd="1" destOrd="0" presId="urn:microsoft.com/office/officeart/2005/8/layout/default"/>
    <dgm:cxn modelId="{82FF1E4B-FDEC-4571-9BDE-D298FB135197}" type="presParOf" srcId="{94B48940-7A57-4CAF-96A1-2487154604BB}" destId="{0EDAB2CC-2F71-4814-89B9-216B51E573D5}" srcOrd="2" destOrd="0" presId="urn:microsoft.com/office/officeart/2005/8/layout/default"/>
    <dgm:cxn modelId="{58628F05-2722-4B50-A944-266E32CBF8F9}" type="presParOf" srcId="{94B48940-7A57-4CAF-96A1-2487154604BB}" destId="{8835E1B5-699D-4ABF-B5DC-3CFF48D98FFA}" srcOrd="3" destOrd="0" presId="urn:microsoft.com/office/officeart/2005/8/layout/default"/>
    <dgm:cxn modelId="{05500E7F-5167-4564-8A2A-D8700A43F369}" type="presParOf" srcId="{94B48940-7A57-4CAF-96A1-2487154604BB}" destId="{D5A0E4CF-2E64-4D97-9986-305B9CC72B7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F7BEB-B165-4542-8A42-45B74B729D1D}">
      <dsp:nvSpPr>
        <dsp:cNvPr id="0" name=""/>
        <dsp:cNvSpPr/>
      </dsp:nvSpPr>
      <dsp:spPr>
        <a:xfrm>
          <a:off x="1174784" y="73"/>
          <a:ext cx="2825712" cy="169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Healthcare: Predictive analytics to forecast outbreaks.</a:t>
          </a:r>
          <a:endParaRPr lang="en-US" sz="2400" kern="1200" dirty="0"/>
        </a:p>
      </dsp:txBody>
      <dsp:txXfrm>
        <a:off x="1174784" y="73"/>
        <a:ext cx="2825712" cy="1695427"/>
      </dsp:txXfrm>
    </dsp:sp>
    <dsp:sp modelId="{20ABBB39-F171-40C8-A77F-DE78FBD34D03}">
      <dsp:nvSpPr>
        <dsp:cNvPr id="0" name=""/>
        <dsp:cNvSpPr/>
      </dsp:nvSpPr>
      <dsp:spPr>
        <a:xfrm>
          <a:off x="4283068" y="73"/>
          <a:ext cx="2825712" cy="169542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Finance: Fraud detection using machine learning.</a:t>
          </a:r>
          <a:endParaRPr lang="en-US" sz="2400" kern="1200" dirty="0"/>
        </a:p>
      </dsp:txBody>
      <dsp:txXfrm>
        <a:off x="4283068" y="73"/>
        <a:ext cx="2825712" cy="1695427"/>
      </dsp:txXfrm>
    </dsp:sp>
    <dsp:sp modelId="{1FC0020D-395B-40C1-95DD-903FFAF7BDE2}">
      <dsp:nvSpPr>
        <dsp:cNvPr id="0" name=""/>
        <dsp:cNvSpPr/>
      </dsp:nvSpPr>
      <dsp:spPr>
        <a:xfrm>
          <a:off x="7391352" y="73"/>
          <a:ext cx="2825712" cy="16954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E-commerce: Personalized product recommendations.</a:t>
          </a:r>
          <a:endParaRPr lang="en-US" sz="2400" kern="1200" dirty="0"/>
        </a:p>
      </dsp:txBody>
      <dsp:txXfrm>
        <a:off x="7391352" y="73"/>
        <a:ext cx="2825712" cy="16954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C2CA9D-A657-425E-8DE8-3C5DA66B4026}">
      <dsp:nvSpPr>
        <dsp:cNvPr id="0" name=""/>
        <dsp:cNvSpPr/>
      </dsp:nvSpPr>
      <dsp:spPr>
        <a:xfrm>
          <a:off x="0" y="3624"/>
          <a:ext cx="10515600" cy="7720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8337D6-9FF6-4CCE-BE21-E8F6F9AD52F7}">
      <dsp:nvSpPr>
        <dsp:cNvPr id="0" name=""/>
        <dsp:cNvSpPr/>
      </dsp:nvSpPr>
      <dsp:spPr>
        <a:xfrm>
          <a:off x="233552" y="177341"/>
          <a:ext cx="424641" cy="424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09317-EA3A-4231-82EA-AE2C142FBD76}">
      <dsp:nvSpPr>
        <dsp:cNvPr id="0" name=""/>
        <dsp:cNvSpPr/>
      </dsp:nvSpPr>
      <dsp:spPr>
        <a:xfrm>
          <a:off x="891747" y="3624"/>
          <a:ext cx="9623852" cy="77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11" tIns="81711" rIns="81711" bIns="81711" numCol="1" spcCol="1270" anchor="ctr" anchorCtr="0">
          <a:noAutofit/>
        </a:bodyPr>
        <a:lstStyle/>
        <a:p>
          <a:pPr marL="0" lvl="0" indent="0" algn="l" defTabSz="844550">
            <a:lnSpc>
              <a:spcPct val="100000"/>
            </a:lnSpc>
            <a:spcBef>
              <a:spcPct val="0"/>
            </a:spcBef>
            <a:spcAft>
              <a:spcPct val="35000"/>
            </a:spcAft>
            <a:buNone/>
          </a:pPr>
          <a:r>
            <a:rPr lang="en-US" sz="1900" b="0" i="0" kern="1200" dirty="0"/>
            <a:t>Text classification: Hugging Face can be used to train and deploy text classification models for a variety of tasks, such as sentiment analysis, spam detection, and topic classification.</a:t>
          </a:r>
          <a:endParaRPr lang="en-US" sz="1900" kern="1200" dirty="0"/>
        </a:p>
      </dsp:txBody>
      <dsp:txXfrm>
        <a:off x="891747" y="3624"/>
        <a:ext cx="9623852" cy="772075"/>
      </dsp:txXfrm>
    </dsp:sp>
    <dsp:sp modelId="{B02BC232-8DDE-48AF-B42B-EAE8DAC5F9AF}">
      <dsp:nvSpPr>
        <dsp:cNvPr id="0" name=""/>
        <dsp:cNvSpPr/>
      </dsp:nvSpPr>
      <dsp:spPr>
        <a:xfrm>
          <a:off x="0" y="968719"/>
          <a:ext cx="10515600" cy="7720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7A609-052E-452F-AA5B-1BDD3A0FF0F5}">
      <dsp:nvSpPr>
        <dsp:cNvPr id="0" name=""/>
        <dsp:cNvSpPr/>
      </dsp:nvSpPr>
      <dsp:spPr>
        <a:xfrm>
          <a:off x="233552" y="1142436"/>
          <a:ext cx="424641" cy="424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A98C55-5654-481D-AB8D-71FD888EF664}">
      <dsp:nvSpPr>
        <dsp:cNvPr id="0" name=""/>
        <dsp:cNvSpPr/>
      </dsp:nvSpPr>
      <dsp:spPr>
        <a:xfrm>
          <a:off x="891747" y="968719"/>
          <a:ext cx="9623852" cy="77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11" tIns="81711" rIns="81711" bIns="81711" numCol="1" spcCol="1270" anchor="ctr" anchorCtr="0">
          <a:noAutofit/>
        </a:bodyPr>
        <a:lstStyle/>
        <a:p>
          <a:pPr marL="0" lvl="0" indent="0" algn="l" defTabSz="844550">
            <a:lnSpc>
              <a:spcPct val="100000"/>
            </a:lnSpc>
            <a:spcBef>
              <a:spcPct val="0"/>
            </a:spcBef>
            <a:spcAft>
              <a:spcPct val="35000"/>
            </a:spcAft>
            <a:buNone/>
          </a:pPr>
          <a:r>
            <a:rPr lang="en-US" sz="1900" b="0" i="0" kern="1200"/>
            <a:t>Question answering: Hugging Face can be used to train and deploy question answering models that can answer questions about a given text passage or knowledge base.</a:t>
          </a:r>
          <a:endParaRPr lang="en-US" sz="1900" kern="1200"/>
        </a:p>
      </dsp:txBody>
      <dsp:txXfrm>
        <a:off x="891747" y="968719"/>
        <a:ext cx="9623852" cy="772075"/>
      </dsp:txXfrm>
    </dsp:sp>
    <dsp:sp modelId="{2F4617AC-0B41-4DAA-B961-382A46C5F93D}">
      <dsp:nvSpPr>
        <dsp:cNvPr id="0" name=""/>
        <dsp:cNvSpPr/>
      </dsp:nvSpPr>
      <dsp:spPr>
        <a:xfrm>
          <a:off x="0" y="1933814"/>
          <a:ext cx="10515600" cy="7720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0E71C6-2400-4F6E-B7F7-95E1FE93C571}">
      <dsp:nvSpPr>
        <dsp:cNvPr id="0" name=""/>
        <dsp:cNvSpPr/>
      </dsp:nvSpPr>
      <dsp:spPr>
        <a:xfrm>
          <a:off x="233552" y="2107531"/>
          <a:ext cx="424641" cy="424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341934-48CE-49E8-B56A-AD87715326CC}">
      <dsp:nvSpPr>
        <dsp:cNvPr id="0" name=""/>
        <dsp:cNvSpPr/>
      </dsp:nvSpPr>
      <dsp:spPr>
        <a:xfrm>
          <a:off x="891747" y="1933814"/>
          <a:ext cx="9623852" cy="77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11" tIns="81711" rIns="81711" bIns="81711" numCol="1" spcCol="1270" anchor="ctr" anchorCtr="0">
          <a:noAutofit/>
        </a:bodyPr>
        <a:lstStyle/>
        <a:p>
          <a:pPr marL="0" lvl="0" indent="0" algn="l" defTabSz="844550">
            <a:lnSpc>
              <a:spcPct val="100000"/>
            </a:lnSpc>
            <a:spcBef>
              <a:spcPct val="0"/>
            </a:spcBef>
            <a:spcAft>
              <a:spcPct val="35000"/>
            </a:spcAft>
            <a:buNone/>
          </a:pPr>
          <a:r>
            <a:rPr lang="en-US" sz="1900" b="0" i="0" kern="1200"/>
            <a:t>Machine translation: Hugging Face can be used to train and deploy machine translation models that can translate text from one language to another.</a:t>
          </a:r>
          <a:endParaRPr lang="en-US" sz="1900" kern="1200"/>
        </a:p>
      </dsp:txBody>
      <dsp:txXfrm>
        <a:off x="891747" y="1933814"/>
        <a:ext cx="9623852" cy="772075"/>
      </dsp:txXfrm>
    </dsp:sp>
    <dsp:sp modelId="{7606E2B9-D110-479E-AF99-D13AE0525506}">
      <dsp:nvSpPr>
        <dsp:cNvPr id="0" name=""/>
        <dsp:cNvSpPr/>
      </dsp:nvSpPr>
      <dsp:spPr>
        <a:xfrm>
          <a:off x="0" y="2898909"/>
          <a:ext cx="10515600" cy="7720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F3236-BEC1-464B-9A92-6072F6998A74}">
      <dsp:nvSpPr>
        <dsp:cNvPr id="0" name=""/>
        <dsp:cNvSpPr/>
      </dsp:nvSpPr>
      <dsp:spPr>
        <a:xfrm>
          <a:off x="233552" y="3072626"/>
          <a:ext cx="424641" cy="424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F9B323-5BBF-4987-A4DA-830ACE3C9EF5}">
      <dsp:nvSpPr>
        <dsp:cNvPr id="0" name=""/>
        <dsp:cNvSpPr/>
      </dsp:nvSpPr>
      <dsp:spPr>
        <a:xfrm>
          <a:off x="891747" y="2898909"/>
          <a:ext cx="9623852" cy="77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11" tIns="81711" rIns="81711" bIns="81711" numCol="1" spcCol="1270" anchor="ctr" anchorCtr="0">
          <a:noAutofit/>
        </a:bodyPr>
        <a:lstStyle/>
        <a:p>
          <a:pPr marL="0" lvl="0" indent="0" algn="l" defTabSz="844550">
            <a:lnSpc>
              <a:spcPct val="100000"/>
            </a:lnSpc>
            <a:spcBef>
              <a:spcPct val="0"/>
            </a:spcBef>
            <a:spcAft>
              <a:spcPct val="35000"/>
            </a:spcAft>
            <a:buNone/>
          </a:pPr>
          <a:r>
            <a:rPr lang="en-US" sz="1900" b="0" i="0" kern="1200"/>
            <a:t>Text summarization: Hugging Face can be used to train and deploy text summarization models that can generate summaries of long text passages.</a:t>
          </a:r>
          <a:endParaRPr lang="en-US" sz="1900" kern="1200"/>
        </a:p>
      </dsp:txBody>
      <dsp:txXfrm>
        <a:off x="891747" y="2898909"/>
        <a:ext cx="9623852" cy="772075"/>
      </dsp:txXfrm>
    </dsp:sp>
    <dsp:sp modelId="{DCB6D0C6-D41F-408B-A3CF-E512C76E48A0}">
      <dsp:nvSpPr>
        <dsp:cNvPr id="0" name=""/>
        <dsp:cNvSpPr/>
      </dsp:nvSpPr>
      <dsp:spPr>
        <a:xfrm>
          <a:off x="0" y="3864004"/>
          <a:ext cx="10515600" cy="7720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1DCEF-3165-482D-AF66-470A8AA5738F}">
      <dsp:nvSpPr>
        <dsp:cNvPr id="0" name=""/>
        <dsp:cNvSpPr/>
      </dsp:nvSpPr>
      <dsp:spPr>
        <a:xfrm>
          <a:off x="233552" y="4037721"/>
          <a:ext cx="424641" cy="424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190B1A-8626-448D-A06F-E6D1712B24BA}">
      <dsp:nvSpPr>
        <dsp:cNvPr id="0" name=""/>
        <dsp:cNvSpPr/>
      </dsp:nvSpPr>
      <dsp:spPr>
        <a:xfrm>
          <a:off x="891747" y="3864004"/>
          <a:ext cx="9623852" cy="772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711" tIns="81711" rIns="81711" bIns="81711" numCol="1" spcCol="1270" anchor="ctr" anchorCtr="0">
          <a:noAutofit/>
        </a:bodyPr>
        <a:lstStyle/>
        <a:p>
          <a:pPr marL="0" lvl="0" indent="0" algn="l" defTabSz="844550">
            <a:lnSpc>
              <a:spcPct val="100000"/>
            </a:lnSpc>
            <a:spcBef>
              <a:spcPct val="0"/>
            </a:spcBef>
            <a:spcAft>
              <a:spcPct val="35000"/>
            </a:spcAft>
            <a:buNone/>
          </a:pPr>
          <a:r>
            <a:rPr lang="en-US" sz="1900" b="0" i="0" kern="1200"/>
            <a:t>Code generation: Hugging Face can be used to train and deploy code generation models that can generate code in a variety of programming languages.</a:t>
          </a:r>
          <a:endParaRPr lang="en-US" sz="1900" kern="1200"/>
        </a:p>
      </dsp:txBody>
      <dsp:txXfrm>
        <a:off x="891747" y="3864004"/>
        <a:ext cx="9623852" cy="772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A85F7-E4F4-48D4-9F19-EDFAA970750B}">
      <dsp:nvSpPr>
        <dsp:cNvPr id="0" name=""/>
        <dsp:cNvSpPr/>
      </dsp:nvSpPr>
      <dsp:spPr>
        <a:xfrm>
          <a:off x="452104" y="12310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8F9523-C30D-49FE-9965-2CEE2E7D23AE}">
      <dsp:nvSpPr>
        <dsp:cNvPr id="0" name=""/>
        <dsp:cNvSpPr/>
      </dsp:nvSpPr>
      <dsp:spPr>
        <a:xfrm>
          <a:off x="686104" y="35710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B6ECB-2DA2-4366-AB9D-6678E8C5F7B0}">
      <dsp:nvSpPr>
        <dsp:cNvPr id="0" name=""/>
        <dsp:cNvSpPr/>
      </dsp:nvSpPr>
      <dsp:spPr>
        <a:xfrm>
          <a:off x="101104" y="15631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393939"/>
              </a:solidFill>
              <a:latin typeface="Calibri"/>
              <a:ea typeface="Calibri"/>
              <a:cs typeface="Calibri"/>
            </a:rPr>
            <a:t>Text generation, like creating articles or stories.</a:t>
          </a:r>
        </a:p>
      </dsp:txBody>
      <dsp:txXfrm>
        <a:off x="101104" y="1563100"/>
        <a:ext cx="1800000" cy="720000"/>
      </dsp:txXfrm>
    </dsp:sp>
    <dsp:sp modelId="{7AA32F03-B5FA-43C3-82B3-577C4421C852}">
      <dsp:nvSpPr>
        <dsp:cNvPr id="0" name=""/>
        <dsp:cNvSpPr/>
      </dsp:nvSpPr>
      <dsp:spPr>
        <a:xfrm>
          <a:off x="2567104" y="12310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0B6DC-523D-41A8-BDF7-FF7E3421A81F}">
      <dsp:nvSpPr>
        <dsp:cNvPr id="0" name=""/>
        <dsp:cNvSpPr/>
      </dsp:nvSpPr>
      <dsp:spPr>
        <a:xfrm>
          <a:off x="2801104" y="35710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28854-0479-43AC-A443-F561C7DCC4F1}">
      <dsp:nvSpPr>
        <dsp:cNvPr id="0" name=""/>
        <dsp:cNvSpPr/>
      </dsp:nvSpPr>
      <dsp:spPr>
        <a:xfrm>
          <a:off x="2216104" y="15631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393939"/>
              </a:solidFill>
              <a:latin typeface="Calibri"/>
              <a:ea typeface="Calibri"/>
              <a:cs typeface="Calibri"/>
            </a:rPr>
            <a:t>Language translation.</a:t>
          </a:r>
        </a:p>
      </dsp:txBody>
      <dsp:txXfrm>
        <a:off x="2216104" y="1563100"/>
        <a:ext cx="1800000" cy="720000"/>
      </dsp:txXfrm>
    </dsp:sp>
    <dsp:sp modelId="{7A7C1697-82E2-4B76-A027-DE88B39C8363}">
      <dsp:nvSpPr>
        <dsp:cNvPr id="0" name=""/>
        <dsp:cNvSpPr/>
      </dsp:nvSpPr>
      <dsp:spPr>
        <a:xfrm>
          <a:off x="4682103" y="12310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C94F0B-6C4F-4FD4-BC3A-FEE48273D5E4}">
      <dsp:nvSpPr>
        <dsp:cNvPr id="0" name=""/>
        <dsp:cNvSpPr/>
      </dsp:nvSpPr>
      <dsp:spPr>
        <a:xfrm>
          <a:off x="4916103" y="35710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69568D-ECD7-4F57-B6C2-578E33B084BE}">
      <dsp:nvSpPr>
        <dsp:cNvPr id="0" name=""/>
        <dsp:cNvSpPr/>
      </dsp:nvSpPr>
      <dsp:spPr>
        <a:xfrm>
          <a:off x="4331104" y="15631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393939"/>
              </a:solidFill>
              <a:latin typeface="Calibri"/>
              <a:ea typeface="Calibri"/>
              <a:cs typeface="Calibri"/>
            </a:rPr>
            <a:t>Chatbots and virtual assistants.</a:t>
          </a:r>
        </a:p>
      </dsp:txBody>
      <dsp:txXfrm>
        <a:off x="4331104" y="1563100"/>
        <a:ext cx="1800000" cy="720000"/>
      </dsp:txXfrm>
    </dsp:sp>
    <dsp:sp modelId="{6BDAD97E-2D67-4CB8-A589-6ED8041984FD}">
      <dsp:nvSpPr>
        <dsp:cNvPr id="0" name=""/>
        <dsp:cNvSpPr/>
      </dsp:nvSpPr>
      <dsp:spPr>
        <a:xfrm>
          <a:off x="2567104" y="273310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5DE10-DFA9-4AB3-94C9-70C6DA1851D3}">
      <dsp:nvSpPr>
        <dsp:cNvPr id="0" name=""/>
        <dsp:cNvSpPr/>
      </dsp:nvSpPr>
      <dsp:spPr>
        <a:xfrm>
          <a:off x="2801104" y="296710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8A8C1-88DE-49C0-9632-14D0BB5A33CC}">
      <dsp:nvSpPr>
        <dsp:cNvPr id="0" name=""/>
        <dsp:cNvSpPr/>
      </dsp:nvSpPr>
      <dsp:spPr>
        <a:xfrm>
          <a:off x="2216104" y="417310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solidFill>
                <a:srgbClr val="393939"/>
              </a:solidFill>
              <a:latin typeface="Calibri"/>
              <a:ea typeface="Calibri"/>
              <a:cs typeface="Calibri"/>
            </a:rPr>
            <a:t>Sentiment analysis and text classification.</a:t>
          </a:r>
          <a:endParaRPr lang="en-US" sz="1500" kern="1200"/>
        </a:p>
      </dsp:txBody>
      <dsp:txXfrm>
        <a:off x="2216104" y="4173100"/>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788B-3F05-4DD7-A4FD-43501B73FD1D}">
      <dsp:nvSpPr>
        <dsp:cNvPr id="0" name=""/>
        <dsp:cNvSpPr/>
      </dsp:nvSpPr>
      <dsp:spPr>
        <a:xfrm rot="5400000">
          <a:off x="7293012" y="-3074257"/>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4102395" y="160876"/>
        <a:ext cx="7248632" cy="822882"/>
      </dsp:txXfrm>
    </dsp:sp>
    <dsp:sp modelId="{D17B8B04-E898-481E-897E-402B0153BF4E}">
      <dsp:nvSpPr>
        <dsp:cNvPr id="0" name=""/>
        <dsp:cNvSpPr/>
      </dsp:nvSpPr>
      <dsp:spPr>
        <a:xfrm>
          <a:off x="0" y="2369"/>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Instruction</a:t>
          </a:r>
        </a:p>
      </dsp:txBody>
      <dsp:txXfrm>
        <a:off x="55645" y="58014"/>
        <a:ext cx="3991105" cy="1028603"/>
      </dsp:txXfrm>
    </dsp:sp>
    <dsp:sp modelId="{DCCC581E-EA65-4072-A5E1-3997BFE83622}">
      <dsp:nvSpPr>
        <dsp:cNvPr id="0" name=""/>
        <dsp:cNvSpPr/>
      </dsp:nvSpPr>
      <dsp:spPr>
        <a:xfrm rot="5400000">
          <a:off x="7293012" y="-1877369"/>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4102395" y="1357764"/>
        <a:ext cx="7248632" cy="822882"/>
      </dsp:txXfrm>
    </dsp:sp>
    <dsp:sp modelId="{34CCE429-BC4F-4A39-8868-0FB95BED6C98}">
      <dsp:nvSpPr>
        <dsp:cNvPr id="0" name=""/>
        <dsp:cNvSpPr/>
      </dsp:nvSpPr>
      <dsp:spPr>
        <a:xfrm>
          <a:off x="0" y="1199257"/>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ysClr val="window" lastClr="FFFFFF"/>
              </a:solidFill>
              <a:latin typeface="Aptos" panose="02110004020202020204"/>
              <a:ea typeface="+mn-ea"/>
              <a:cs typeface="+mn-cs"/>
            </a:rPr>
            <a:t>Context</a:t>
          </a:r>
        </a:p>
      </dsp:txBody>
      <dsp:txXfrm>
        <a:off x="55645" y="1254902"/>
        <a:ext cx="3991105" cy="1028603"/>
      </dsp:txXfrm>
    </dsp:sp>
    <dsp:sp modelId="{8CCC4D69-94D7-47EE-A300-619E5C86CA5F}">
      <dsp:nvSpPr>
        <dsp:cNvPr id="0" name=""/>
        <dsp:cNvSpPr/>
      </dsp:nvSpPr>
      <dsp:spPr>
        <a:xfrm rot="5400000">
          <a:off x="7293012" y="-680481"/>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sp:txBody>
      <dsp:txXfrm rot="-5400000">
        <a:off x="4102395" y="2554652"/>
        <a:ext cx="7248632" cy="822882"/>
      </dsp:txXfrm>
    </dsp:sp>
    <dsp:sp modelId="{3F39502C-F34A-41C8-B287-9FAD58B2EF1D}">
      <dsp:nvSpPr>
        <dsp:cNvPr id="0" name=""/>
        <dsp:cNvSpPr/>
      </dsp:nvSpPr>
      <dsp:spPr>
        <a:xfrm>
          <a:off x="0" y="2396145"/>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Input data</a:t>
          </a:r>
        </a:p>
      </dsp:txBody>
      <dsp:txXfrm>
        <a:off x="55645" y="2451790"/>
        <a:ext cx="3991105" cy="1028603"/>
      </dsp:txXfrm>
    </dsp:sp>
    <dsp:sp modelId="{18B7A8B6-3C9C-43B1-AB04-1D87BE9D9736}">
      <dsp:nvSpPr>
        <dsp:cNvPr id="0" name=""/>
        <dsp:cNvSpPr/>
      </dsp:nvSpPr>
      <dsp:spPr>
        <a:xfrm rot="5400000">
          <a:off x="7293012" y="516406"/>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4102395" y="3751539"/>
        <a:ext cx="7248632" cy="822882"/>
      </dsp:txXfrm>
    </dsp:sp>
    <dsp:sp modelId="{D411C664-178A-462C-A009-6CB191D4E593}">
      <dsp:nvSpPr>
        <dsp:cNvPr id="0" name=""/>
        <dsp:cNvSpPr/>
      </dsp:nvSpPr>
      <dsp:spPr>
        <a:xfrm>
          <a:off x="0" y="3593033"/>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Output indicator</a:t>
          </a:r>
        </a:p>
      </dsp:txBody>
      <dsp:txXfrm>
        <a:off x="55645" y="3648678"/>
        <a:ext cx="3991105" cy="1028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BFD4-72C1-4816-A6D4-D20E2000FA40}">
      <dsp:nvSpPr>
        <dsp:cNvPr id="0" name=""/>
        <dsp:cNvSpPr/>
      </dsp:nvSpPr>
      <dsp:spPr>
        <a:xfrm>
          <a:off x="4821" y="672402"/>
          <a:ext cx="1224070" cy="1224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68453-6B34-4DEE-AC99-285E02141EB3}">
      <dsp:nvSpPr>
        <dsp:cNvPr id="0" name=""/>
        <dsp:cNvSpPr/>
      </dsp:nvSpPr>
      <dsp:spPr>
        <a:xfrm>
          <a:off x="4821"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Role-playing</a:t>
          </a:r>
        </a:p>
      </dsp:txBody>
      <dsp:txXfrm>
        <a:off x="4821" y="2054167"/>
        <a:ext cx="3497343" cy="524601"/>
      </dsp:txXfrm>
    </dsp:sp>
    <dsp:sp modelId="{6EC6B8B0-CA9F-4769-A8F6-D79B5A0D5566}">
      <dsp:nvSpPr>
        <dsp:cNvPr id="0" name=""/>
        <dsp:cNvSpPr/>
      </dsp:nvSpPr>
      <dsp:spPr>
        <a:xfrm>
          <a:off x="4821"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By making the model act as a specific entity, like a historian or a scientist, you can get tailored responses. </a:t>
          </a:r>
          <a:r>
            <a:rPr lang="en-US" sz="1700" kern="1200" dirty="0">
              <a:solidFill>
                <a:schemeClr val="bg1"/>
              </a:solidFill>
              <a:latin typeface="Aptos" panose="02110004020202020204"/>
              <a:ea typeface="+mn-ea"/>
              <a:cs typeface="+mn-cs"/>
            </a:rPr>
            <a:t>For example, "As a nutritionist, evaluate the following diet plan" might yield a response grounded in nutritional science.</a:t>
          </a:r>
        </a:p>
      </dsp:txBody>
      <dsp:txXfrm>
        <a:off x="4821" y="2652115"/>
        <a:ext cx="3497343" cy="1687603"/>
      </dsp:txXfrm>
    </dsp:sp>
    <dsp:sp modelId="{162937C4-4CA7-4612-9C02-D6B1AC802535}">
      <dsp:nvSpPr>
        <dsp:cNvPr id="0" name=""/>
        <dsp:cNvSpPr/>
      </dsp:nvSpPr>
      <dsp:spPr>
        <a:xfrm>
          <a:off x="4114200" y="672402"/>
          <a:ext cx="1224070" cy="1224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2C29-57B5-4212-8090-4CBA82750EDF}">
      <dsp:nvSpPr>
        <dsp:cNvPr id="0" name=""/>
        <dsp:cNvSpPr/>
      </dsp:nvSpPr>
      <dsp:spPr>
        <a:xfrm>
          <a:off x="4114200"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Iterative refinement</a:t>
          </a:r>
        </a:p>
      </dsp:txBody>
      <dsp:txXfrm>
        <a:off x="4114200" y="2054167"/>
        <a:ext cx="3497343" cy="524601"/>
      </dsp:txXfrm>
    </dsp:sp>
    <dsp:sp modelId="{A1FBD1DF-1E7B-4302-A448-10F36EDDE8EC}">
      <dsp:nvSpPr>
        <dsp:cNvPr id="0" name=""/>
        <dsp:cNvSpPr/>
      </dsp:nvSpPr>
      <dsp:spPr>
        <a:xfrm>
          <a:off x="4114200"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sp:txBody>
      <dsp:txXfrm>
        <a:off x="4114200" y="2652115"/>
        <a:ext cx="3497343" cy="1687603"/>
      </dsp:txXfrm>
    </dsp:sp>
    <dsp:sp modelId="{46EFC176-4EC7-4E6C-8C83-60539C6D1FB6}">
      <dsp:nvSpPr>
        <dsp:cNvPr id="0" name=""/>
        <dsp:cNvSpPr/>
      </dsp:nvSpPr>
      <dsp:spPr>
        <a:xfrm>
          <a:off x="8223579" y="672402"/>
          <a:ext cx="1224070" cy="12240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17F0E-683A-4A71-BEA6-ECAA93D08984}">
      <dsp:nvSpPr>
        <dsp:cNvPr id="0" name=""/>
        <dsp:cNvSpPr/>
      </dsp:nvSpPr>
      <dsp:spPr>
        <a:xfrm>
          <a:off x="8223579"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Feedback loops</a:t>
          </a:r>
        </a:p>
      </dsp:txBody>
      <dsp:txXfrm>
        <a:off x="8223579" y="2054167"/>
        <a:ext cx="3497343" cy="524601"/>
      </dsp:txXfrm>
    </dsp:sp>
    <dsp:sp modelId="{BC28C84D-D161-4AE5-8C5D-6C079BC86832}">
      <dsp:nvSpPr>
        <dsp:cNvPr id="0" name=""/>
        <dsp:cNvSpPr/>
      </dsp:nvSpPr>
      <dsp:spPr>
        <a:xfrm>
          <a:off x="8223579"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sp:txBody>
      <dsp:txXfrm>
        <a:off x="8223579" y="2652115"/>
        <a:ext cx="3497343" cy="16876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5E3-8E0D-458F-B793-A3FC90740A4E}">
      <dsp:nvSpPr>
        <dsp:cNvPr id="0" name=""/>
        <dsp:cNvSpPr/>
      </dsp:nvSpPr>
      <dsp:spPr>
        <a:xfrm>
          <a:off x="2769" y="847517"/>
          <a:ext cx="1215210" cy="1215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DE28E-90DE-4D6C-A472-31943FED9377}">
      <dsp:nvSpPr>
        <dsp:cNvPr id="0" name=""/>
        <dsp:cNvSpPr/>
      </dsp:nvSpPr>
      <dsp:spPr>
        <a:xfrm>
          <a:off x="2769" y="2215106"/>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Zero-shot prompting</a:t>
          </a:r>
        </a:p>
      </dsp:txBody>
      <dsp:txXfrm>
        <a:off x="2769" y="2215106"/>
        <a:ext cx="3472031" cy="520804"/>
      </dsp:txXfrm>
    </dsp:sp>
    <dsp:sp modelId="{649FB7FB-A606-4460-A49B-CA7FB4B3294F}">
      <dsp:nvSpPr>
        <dsp:cNvPr id="0" name=""/>
        <dsp:cNvSpPr/>
      </dsp:nvSpPr>
      <dsp:spPr>
        <a:xfrm>
          <a:off x="2769" y="2806784"/>
          <a:ext cx="3472031" cy="1584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technique involves providing the model with a task it hasn't seen during its training. It tests the model's ability to generalize and produce relevant outputs without relying on prior examples.</a:t>
          </a:r>
        </a:p>
      </dsp:txBody>
      <dsp:txXfrm>
        <a:off x="2769" y="2806784"/>
        <a:ext cx="3472031" cy="1584395"/>
      </dsp:txXfrm>
    </dsp:sp>
    <dsp:sp modelId="{45B6AD93-3380-4EF1-AFAC-1A4D966DAA94}">
      <dsp:nvSpPr>
        <dsp:cNvPr id="0" name=""/>
        <dsp:cNvSpPr/>
      </dsp:nvSpPr>
      <dsp:spPr>
        <a:xfrm>
          <a:off x="4082406" y="847517"/>
          <a:ext cx="1215210" cy="1215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C738C-E98D-4FA0-9DF1-2D87AE75543B}">
      <dsp:nvSpPr>
        <dsp:cNvPr id="0" name=""/>
        <dsp:cNvSpPr/>
      </dsp:nvSpPr>
      <dsp:spPr>
        <a:xfrm>
          <a:off x="4082406" y="2215106"/>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Few-shot prompting/in-context learning</a:t>
          </a:r>
        </a:p>
      </dsp:txBody>
      <dsp:txXfrm>
        <a:off x="4082406" y="2215106"/>
        <a:ext cx="3472031" cy="520804"/>
      </dsp:txXfrm>
    </dsp:sp>
    <dsp:sp modelId="{0B4D4C78-99EF-4058-87FA-1FFD09B138A4}">
      <dsp:nvSpPr>
        <dsp:cNvPr id="0" name=""/>
        <dsp:cNvSpPr/>
      </dsp:nvSpPr>
      <dsp:spPr>
        <a:xfrm>
          <a:off x="4082406" y="2806784"/>
          <a:ext cx="3472031" cy="1584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sp:txBody>
      <dsp:txXfrm>
        <a:off x="4082406" y="2806784"/>
        <a:ext cx="3472031" cy="1584395"/>
      </dsp:txXfrm>
    </dsp:sp>
    <dsp:sp modelId="{52602ADB-69CE-41A5-8861-1AE002E64285}">
      <dsp:nvSpPr>
        <dsp:cNvPr id="0" name=""/>
        <dsp:cNvSpPr/>
      </dsp:nvSpPr>
      <dsp:spPr>
        <a:xfrm>
          <a:off x="8162043" y="847517"/>
          <a:ext cx="1215210" cy="1215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36393-3184-4EB4-9D48-55365457724C}">
      <dsp:nvSpPr>
        <dsp:cNvPr id="0" name=""/>
        <dsp:cNvSpPr/>
      </dsp:nvSpPr>
      <dsp:spPr>
        <a:xfrm>
          <a:off x="8162043" y="2215106"/>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Chain-of-Thought (CoT)</a:t>
          </a:r>
        </a:p>
      </dsp:txBody>
      <dsp:txXfrm>
        <a:off x="8162043" y="2215106"/>
        <a:ext cx="3472031" cy="520804"/>
      </dsp:txXfrm>
    </dsp:sp>
    <dsp:sp modelId="{459B2BD7-51C7-41DB-9E67-46FC3DF20C92}">
      <dsp:nvSpPr>
        <dsp:cNvPr id="0" name=""/>
        <dsp:cNvSpPr/>
      </dsp:nvSpPr>
      <dsp:spPr>
        <a:xfrm>
          <a:off x="8162043" y="2806784"/>
          <a:ext cx="3472031" cy="1584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sp:txBody>
      <dsp:txXfrm>
        <a:off x="8162043" y="2806784"/>
        <a:ext cx="3472031" cy="15843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3AA-324D-4C2C-A119-F2E60C114515}">
      <dsp:nvSpPr>
        <dsp:cNvPr id="0" name=""/>
        <dsp:cNvSpPr/>
      </dsp:nvSpPr>
      <dsp:spPr>
        <a:xfrm>
          <a:off x="6937" y="1205093"/>
          <a:ext cx="897750" cy="897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A285F-D70C-4EFC-9642-3A802CAC127C}">
      <dsp:nvSpPr>
        <dsp:cNvPr id="0" name=""/>
        <dsp:cNvSpPr/>
      </dsp:nvSpPr>
      <dsp:spPr>
        <a:xfrm>
          <a:off x="693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Clarity is key</a:t>
          </a:r>
        </a:p>
      </dsp:txBody>
      <dsp:txXfrm>
        <a:off x="6937" y="2236808"/>
        <a:ext cx="2565000" cy="384750"/>
      </dsp:txXfrm>
    </dsp:sp>
    <dsp:sp modelId="{040EC705-7CCA-4134-B369-E5BC147BFC98}">
      <dsp:nvSpPr>
        <dsp:cNvPr id="0" name=""/>
        <dsp:cNvSpPr/>
      </dsp:nvSpPr>
      <dsp:spPr>
        <a:xfrm>
          <a:off x="693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Ensure that the prompt is clear and unambiguous. Avoid jargon unless it's necessary for the context.</a:t>
          </a:r>
        </a:p>
      </dsp:txBody>
      <dsp:txXfrm>
        <a:off x="6937" y="2683867"/>
        <a:ext cx="2565000" cy="1636689"/>
      </dsp:txXfrm>
    </dsp:sp>
    <dsp:sp modelId="{596B8757-F6E3-493F-82CE-8B3E3368234E}">
      <dsp:nvSpPr>
        <dsp:cNvPr id="0" name=""/>
        <dsp:cNvSpPr/>
      </dsp:nvSpPr>
      <dsp:spPr>
        <a:xfrm>
          <a:off x="3020812" y="1205093"/>
          <a:ext cx="897750" cy="897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898EE-B0DE-4426-915C-2A750CC40360}">
      <dsp:nvSpPr>
        <dsp:cNvPr id="0" name=""/>
        <dsp:cNvSpPr/>
      </dsp:nvSpPr>
      <dsp:spPr>
        <a:xfrm>
          <a:off x="302081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Try role-playing</a:t>
          </a:r>
        </a:p>
      </dsp:txBody>
      <dsp:txXfrm>
        <a:off x="3020812" y="2236808"/>
        <a:ext cx="2565000" cy="384750"/>
      </dsp:txXfrm>
    </dsp:sp>
    <dsp:sp modelId="{A1516148-1F6E-4C72-9E47-0D5CB8AB2F2D}">
      <dsp:nvSpPr>
        <dsp:cNvPr id="0" name=""/>
        <dsp:cNvSpPr/>
      </dsp:nvSpPr>
      <dsp:spPr>
        <a:xfrm>
          <a:off x="302081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Making the model assume a specific role can yield more tailored responses.</a:t>
          </a:r>
        </a:p>
      </dsp:txBody>
      <dsp:txXfrm>
        <a:off x="3020812" y="2683867"/>
        <a:ext cx="2565000" cy="1636689"/>
      </dsp:txXfrm>
    </dsp:sp>
    <dsp:sp modelId="{89CF9F7B-68B2-4E78-9B5F-09771AC0C73A}">
      <dsp:nvSpPr>
        <dsp:cNvPr id="0" name=""/>
        <dsp:cNvSpPr/>
      </dsp:nvSpPr>
      <dsp:spPr>
        <a:xfrm>
          <a:off x="6034687" y="1205093"/>
          <a:ext cx="897750" cy="897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2604-B027-4F28-8E64-55743FBF1C9E}">
      <dsp:nvSpPr>
        <dsp:cNvPr id="0" name=""/>
        <dsp:cNvSpPr/>
      </dsp:nvSpPr>
      <dsp:spPr>
        <a:xfrm>
          <a:off x="603468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Use constraints</a:t>
          </a:r>
        </a:p>
      </dsp:txBody>
      <dsp:txXfrm>
        <a:off x="6034687" y="2236808"/>
        <a:ext cx="2565000" cy="384750"/>
      </dsp:txXfrm>
    </dsp:sp>
    <dsp:sp modelId="{AE08F025-5AD5-4C0F-9A3E-D9FC6EA1C263}">
      <dsp:nvSpPr>
        <dsp:cNvPr id="0" name=""/>
        <dsp:cNvSpPr/>
      </dsp:nvSpPr>
      <dsp:spPr>
        <a:xfrm>
          <a:off x="603468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Setting boundaries or constraints can help guide the model towards the desired output. For instance, "Describe the Eiffel Tower in three sentences" provides a clear length constraint.</a:t>
          </a:r>
        </a:p>
      </dsp:txBody>
      <dsp:txXfrm>
        <a:off x="6034687" y="2683867"/>
        <a:ext cx="2565000" cy="1636689"/>
      </dsp:txXfrm>
    </dsp:sp>
    <dsp:sp modelId="{D1B7D6AD-15E3-48B5-81D9-B31FB5DFD780}">
      <dsp:nvSpPr>
        <dsp:cNvPr id="0" name=""/>
        <dsp:cNvSpPr/>
      </dsp:nvSpPr>
      <dsp:spPr>
        <a:xfrm>
          <a:off x="9048562" y="1205093"/>
          <a:ext cx="897750" cy="897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E7793-0C7A-4DD8-B24B-E36CB3E8410F}">
      <dsp:nvSpPr>
        <dsp:cNvPr id="0" name=""/>
        <dsp:cNvSpPr/>
      </dsp:nvSpPr>
      <dsp:spPr>
        <a:xfrm>
          <a:off x="904856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Avoid leading questions</a:t>
          </a:r>
        </a:p>
      </dsp:txBody>
      <dsp:txXfrm>
        <a:off x="9048562" y="2236808"/>
        <a:ext cx="2565000" cy="384750"/>
      </dsp:txXfrm>
    </dsp:sp>
    <dsp:sp modelId="{623E6C2F-E051-45E5-B767-2214B59424DD}">
      <dsp:nvSpPr>
        <dsp:cNvPr id="0" name=""/>
        <dsp:cNvSpPr/>
      </dsp:nvSpPr>
      <dsp:spPr>
        <a:xfrm>
          <a:off x="904856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Leading questions can bias the model's output. It's essential to remain neutral to get an unbiased response.</a:t>
          </a:r>
        </a:p>
      </dsp:txBody>
      <dsp:txXfrm>
        <a:off x="9048562" y="2683867"/>
        <a:ext cx="2565000" cy="16366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868F-AA61-4ED2-ABCF-33F72B382775}">
      <dsp:nvSpPr>
        <dsp:cNvPr id="0" name=""/>
        <dsp:cNvSpPr/>
      </dsp:nvSpPr>
      <dsp:spPr>
        <a:xfrm>
          <a:off x="6442803"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ptos" panose="02110004020202020204"/>
              <a:ea typeface="+mn-ea"/>
              <a:cs typeface="+mn-cs"/>
            </a:rPr>
            <a:t>Draft the initial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Based on the task at hand and the desired output.</a:t>
          </a:r>
        </a:p>
      </dsp:txBody>
      <dsp:txXfrm>
        <a:off x="6442803" y="41918"/>
        <a:ext cx="1431425" cy="1431425"/>
      </dsp:txXfrm>
    </dsp:sp>
    <dsp:sp modelId="{C1DF3DDC-A4E2-4103-ACE8-95D0885C92EE}">
      <dsp:nvSpPr>
        <dsp:cNvPr id="0" name=""/>
        <dsp:cNvSpPr/>
      </dsp:nvSpPr>
      <dsp:spPr>
        <a:xfrm>
          <a:off x="3076827" y="658"/>
          <a:ext cx="5365244" cy="5365244"/>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8428FE-A340-4AFD-91B8-B6EB6411E937}">
      <dsp:nvSpPr>
        <dsp:cNvPr id="0" name=""/>
        <dsp:cNvSpPr/>
      </dsp:nvSpPr>
      <dsp:spPr>
        <a:xfrm>
          <a:off x="7307473"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Test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Use the AI model to generate a response.</a:t>
          </a:r>
        </a:p>
      </dsp:txBody>
      <dsp:txXfrm>
        <a:off x="7307473" y="2703100"/>
        <a:ext cx="1431425" cy="1431425"/>
      </dsp:txXfrm>
    </dsp:sp>
    <dsp:sp modelId="{05A2EFC1-A863-4DDD-B03B-BC2F77B7429A}">
      <dsp:nvSpPr>
        <dsp:cNvPr id="0" name=""/>
        <dsp:cNvSpPr/>
      </dsp:nvSpPr>
      <dsp:spPr>
        <a:xfrm>
          <a:off x="3076827" y="658"/>
          <a:ext cx="5365244" cy="5365244"/>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68273-B371-4093-9DED-67AEC1D7F976}">
      <dsp:nvSpPr>
        <dsp:cNvPr id="0" name=""/>
        <dsp:cNvSpPr/>
      </dsp:nvSpPr>
      <dsp:spPr>
        <a:xfrm>
          <a:off x="5043737" y="4347801"/>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Evaluate the output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Check if the response aligns with the intent and meets the criteria.</a:t>
          </a:r>
        </a:p>
      </dsp:txBody>
      <dsp:txXfrm>
        <a:off x="5043737" y="4347801"/>
        <a:ext cx="1431425" cy="1431425"/>
      </dsp:txXfrm>
    </dsp:sp>
    <dsp:sp modelId="{27DEFFC3-66FC-4800-8437-2F82B0CB37DB}">
      <dsp:nvSpPr>
        <dsp:cNvPr id="0" name=""/>
        <dsp:cNvSpPr/>
      </dsp:nvSpPr>
      <dsp:spPr>
        <a:xfrm>
          <a:off x="3076827" y="658"/>
          <a:ext cx="5365244" cy="5365244"/>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2F6722-52DB-4371-83F8-577F1433B0CF}">
      <dsp:nvSpPr>
        <dsp:cNvPr id="0" name=""/>
        <dsp:cNvSpPr/>
      </dsp:nvSpPr>
      <dsp:spPr>
        <a:xfrm>
          <a:off x="2780000"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Refine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Make necessary adjustments based on the evaluation.</a:t>
          </a:r>
        </a:p>
      </dsp:txBody>
      <dsp:txXfrm>
        <a:off x="2780000" y="2703100"/>
        <a:ext cx="1431425" cy="1431425"/>
      </dsp:txXfrm>
    </dsp:sp>
    <dsp:sp modelId="{6AB4FDC3-C22D-4E33-A6C4-AD186C484585}">
      <dsp:nvSpPr>
        <dsp:cNvPr id="0" name=""/>
        <dsp:cNvSpPr/>
      </dsp:nvSpPr>
      <dsp:spPr>
        <a:xfrm>
          <a:off x="3076827" y="658"/>
          <a:ext cx="5365244" cy="5365244"/>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C73B00-8C7B-45BB-85AE-E374C0A4ECD4}">
      <dsp:nvSpPr>
        <dsp:cNvPr id="0" name=""/>
        <dsp:cNvSpPr/>
      </dsp:nvSpPr>
      <dsp:spPr>
        <a:xfrm>
          <a:off x="3644670"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Repeat</a:t>
          </a:r>
        </a:p>
        <a:p>
          <a:pPr marL="114300" lvl="1" indent="-114300" algn="l" defTabSz="533400">
            <a:lnSpc>
              <a:spcPct val="90000"/>
            </a:lnSpc>
            <a:spcBef>
              <a:spcPct val="0"/>
            </a:spcBef>
            <a:spcAft>
              <a:spcPct val="15000"/>
            </a:spcAft>
            <a:buChar char="•"/>
          </a:pPr>
          <a:r>
            <a:rPr lang="en-US" sz="1200" kern="1200" dirty="0">
              <a:solidFill>
                <a:schemeClr val="bg1"/>
              </a:solidFill>
              <a:latin typeface="Aptos" panose="02110004020202020204"/>
              <a:ea typeface="+mn-ea"/>
              <a:cs typeface="+mn-cs"/>
            </a:rPr>
            <a:t>Continue this process until the desired output quality is achieved.</a:t>
          </a:r>
        </a:p>
      </dsp:txBody>
      <dsp:txXfrm>
        <a:off x="3644670" y="41918"/>
        <a:ext cx="1431425" cy="1431425"/>
      </dsp:txXfrm>
    </dsp:sp>
    <dsp:sp modelId="{58BA4C9C-C738-4CC3-90B7-D3EA20D22156}">
      <dsp:nvSpPr>
        <dsp:cNvPr id="0" name=""/>
        <dsp:cNvSpPr/>
      </dsp:nvSpPr>
      <dsp:spPr>
        <a:xfrm>
          <a:off x="3076827" y="658"/>
          <a:ext cx="5365244" cy="5365244"/>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D179E-CB3C-47A3-B6F6-CB1AFF7C9F1D}">
      <dsp:nvSpPr>
        <dsp:cNvPr id="0" name=""/>
        <dsp:cNvSpPr/>
      </dsp:nvSpPr>
      <dsp:spPr>
        <a:xfrm>
          <a:off x="0" y="566"/>
          <a:ext cx="10515600" cy="13253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13508-DAC0-4825-B2E7-791EB7121ABD}">
      <dsp:nvSpPr>
        <dsp:cNvPr id="0" name=""/>
        <dsp:cNvSpPr/>
      </dsp:nvSpPr>
      <dsp:spPr>
        <a:xfrm>
          <a:off x="400905" y="298760"/>
          <a:ext cx="728918" cy="7289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65724-CADF-4187-962A-33A360BCEE05}">
      <dsp:nvSpPr>
        <dsp:cNvPr id="0" name=""/>
        <dsp:cNvSpPr/>
      </dsp:nvSpPr>
      <dsp:spPr>
        <a:xfrm>
          <a:off x="1530728" y="566"/>
          <a:ext cx="8984871" cy="1325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62" tIns="140262" rIns="140262" bIns="140262" numCol="1" spcCol="1270" anchor="ctr" anchorCtr="0">
          <a:noAutofit/>
        </a:bodyPr>
        <a:lstStyle/>
        <a:p>
          <a:pPr marL="0" lvl="0" indent="0" algn="l" defTabSz="1066800">
            <a:lnSpc>
              <a:spcPct val="90000"/>
            </a:lnSpc>
            <a:spcBef>
              <a:spcPct val="0"/>
            </a:spcBef>
            <a:spcAft>
              <a:spcPct val="35000"/>
            </a:spcAft>
            <a:buNone/>
          </a:pPr>
          <a:r>
            <a:rPr lang="en-US" sz="2400" kern="1200"/>
            <a:t>Hugging Face is a company specializing in Natural Language Processing (NLP) and is known for its state-of-the-art Transformers library. </a:t>
          </a:r>
        </a:p>
      </dsp:txBody>
      <dsp:txXfrm>
        <a:off x="1530728" y="566"/>
        <a:ext cx="8984871" cy="1325306"/>
      </dsp:txXfrm>
    </dsp:sp>
    <dsp:sp modelId="{ADB38881-CE50-4750-A4ED-826D228409CC}">
      <dsp:nvSpPr>
        <dsp:cNvPr id="0" name=""/>
        <dsp:cNvSpPr/>
      </dsp:nvSpPr>
      <dsp:spPr>
        <a:xfrm>
          <a:off x="0" y="1657199"/>
          <a:ext cx="10515600" cy="13253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9E513-1CE6-446C-93ED-F3917E552509}">
      <dsp:nvSpPr>
        <dsp:cNvPr id="0" name=""/>
        <dsp:cNvSpPr/>
      </dsp:nvSpPr>
      <dsp:spPr>
        <a:xfrm>
          <a:off x="400905" y="1955393"/>
          <a:ext cx="728918" cy="7289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DD1402-B40B-46CA-BC43-93BEED808AB1}">
      <dsp:nvSpPr>
        <dsp:cNvPr id="0" name=""/>
        <dsp:cNvSpPr/>
      </dsp:nvSpPr>
      <dsp:spPr>
        <a:xfrm>
          <a:off x="1530728" y="1657199"/>
          <a:ext cx="8984871" cy="1325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62" tIns="140262" rIns="140262" bIns="140262" numCol="1" spcCol="1270" anchor="ctr" anchorCtr="0">
          <a:noAutofit/>
        </a:bodyPr>
        <a:lstStyle/>
        <a:p>
          <a:pPr marL="0" lvl="0" indent="0" algn="l" defTabSz="1066800">
            <a:lnSpc>
              <a:spcPct val="90000"/>
            </a:lnSpc>
            <a:spcBef>
              <a:spcPct val="0"/>
            </a:spcBef>
            <a:spcAft>
              <a:spcPct val="35000"/>
            </a:spcAft>
            <a:buNone/>
          </a:pPr>
          <a:r>
            <a:rPr lang="en-US" sz="2400" kern="1200"/>
            <a:t>The Transformers library provides easy-to-use APIs for implementing popular architectures like BERT, GPT-2, T5, and many more. </a:t>
          </a:r>
        </a:p>
      </dsp:txBody>
      <dsp:txXfrm>
        <a:off x="1530728" y="1657199"/>
        <a:ext cx="8984871" cy="1325306"/>
      </dsp:txXfrm>
    </dsp:sp>
    <dsp:sp modelId="{496547A6-3B66-4887-9931-8BF4146DD50F}">
      <dsp:nvSpPr>
        <dsp:cNvPr id="0" name=""/>
        <dsp:cNvSpPr/>
      </dsp:nvSpPr>
      <dsp:spPr>
        <a:xfrm>
          <a:off x="0" y="3313832"/>
          <a:ext cx="10515600" cy="13253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81AB9-3922-4622-A4F0-3269EBD043C3}">
      <dsp:nvSpPr>
        <dsp:cNvPr id="0" name=""/>
        <dsp:cNvSpPr/>
      </dsp:nvSpPr>
      <dsp:spPr>
        <a:xfrm>
          <a:off x="400905" y="3612026"/>
          <a:ext cx="728918" cy="7289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585A31-8947-4A6F-BC9F-B2C661329FC6}">
      <dsp:nvSpPr>
        <dsp:cNvPr id="0" name=""/>
        <dsp:cNvSpPr/>
      </dsp:nvSpPr>
      <dsp:spPr>
        <a:xfrm>
          <a:off x="1530728" y="3313832"/>
          <a:ext cx="8984871" cy="1325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262" tIns="140262" rIns="140262" bIns="140262" numCol="1" spcCol="1270" anchor="ctr" anchorCtr="0">
          <a:noAutofit/>
        </a:bodyPr>
        <a:lstStyle/>
        <a:p>
          <a:pPr marL="0" lvl="0" indent="0" algn="l" defTabSz="1066800">
            <a:lnSpc>
              <a:spcPct val="90000"/>
            </a:lnSpc>
            <a:spcBef>
              <a:spcPct val="0"/>
            </a:spcBef>
            <a:spcAft>
              <a:spcPct val="35000"/>
            </a:spcAft>
            <a:buNone/>
          </a:pPr>
          <a:r>
            <a:rPr lang="en-US" sz="2400" kern="1200"/>
            <a:t>It offers a platform for both pre-trained models and custom-trained models, making it widely popular among researchers, developers, and data scientists.</a:t>
          </a:r>
        </a:p>
      </dsp:txBody>
      <dsp:txXfrm>
        <a:off x="1530728" y="3313832"/>
        <a:ext cx="8984871" cy="13253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172BB-8DB6-49C8-8DB3-F83BEAF0EF3B}">
      <dsp:nvSpPr>
        <dsp:cNvPr id="0" name=""/>
        <dsp:cNvSpPr/>
      </dsp:nvSpPr>
      <dsp:spPr>
        <a:xfrm>
          <a:off x="174198" y="1274"/>
          <a:ext cx="3989902" cy="23939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120k models</a:t>
          </a:r>
        </a:p>
      </dsp:txBody>
      <dsp:txXfrm>
        <a:off x="174198" y="1274"/>
        <a:ext cx="3989902" cy="2393941"/>
      </dsp:txXfrm>
    </dsp:sp>
    <dsp:sp modelId="{0EDAB2CC-2F71-4814-89B9-216B51E573D5}">
      <dsp:nvSpPr>
        <dsp:cNvPr id="0" name=""/>
        <dsp:cNvSpPr/>
      </dsp:nvSpPr>
      <dsp:spPr>
        <a:xfrm>
          <a:off x="4563091" y="1274"/>
          <a:ext cx="3989902" cy="23939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20k datasets</a:t>
          </a:r>
        </a:p>
      </dsp:txBody>
      <dsp:txXfrm>
        <a:off x="4563091" y="1274"/>
        <a:ext cx="3989902" cy="2393941"/>
      </dsp:txXfrm>
    </dsp:sp>
    <dsp:sp modelId="{D5A0E4CF-2E64-4D97-9986-305B9CC72B76}">
      <dsp:nvSpPr>
        <dsp:cNvPr id="0" name=""/>
        <dsp:cNvSpPr/>
      </dsp:nvSpPr>
      <dsp:spPr>
        <a:xfrm>
          <a:off x="8951984" y="1274"/>
          <a:ext cx="3989902" cy="23939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ctr" defTabSz="2266950">
            <a:lnSpc>
              <a:spcPct val="90000"/>
            </a:lnSpc>
            <a:spcBef>
              <a:spcPct val="0"/>
            </a:spcBef>
            <a:spcAft>
              <a:spcPct val="35000"/>
            </a:spcAft>
            <a:buNone/>
          </a:pPr>
          <a:r>
            <a:rPr lang="en-US" sz="5100" kern="1200"/>
            <a:t>50k demo apps (Spaces)</a:t>
          </a:r>
        </a:p>
      </dsp:txBody>
      <dsp:txXfrm>
        <a:off x="8951984" y="1274"/>
        <a:ext cx="3989902" cy="23939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7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09736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46270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57689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9193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77265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500066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53266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829262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2006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4220483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914160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4151114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313838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4280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83436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54065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61E2C-B60D-4F1E-B09D-AB28228AFB6F}" type="slidenum">
              <a:rPr lang="en-US" smtClean="0"/>
              <a:t>12</a:t>
            </a:fld>
            <a:endParaRPr lang="en-US"/>
          </a:p>
        </p:txBody>
      </p:sp>
    </p:spTree>
    <p:extLst>
      <p:ext uri="{BB962C8B-B14F-4D97-AF65-F5344CB8AC3E}">
        <p14:creationId xmlns:p14="http://schemas.microsoft.com/office/powerpoint/2010/main" val="283214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Early speech synthesis systems were limited in their vocabulary and expressiveness, sounding robotic and unnatural.</a:t>
            </a:r>
          </a:p>
          <a:p>
            <a:pPr algn="l">
              <a:buFont typeface="Arial" panose="020B0604020202020204" pitchFamily="34" charset="0"/>
              <a:buChar char="•"/>
            </a:pPr>
            <a:r>
              <a:rPr lang="en-US" b="0" i="0" dirty="0">
                <a:solidFill>
                  <a:srgbClr val="E3E3E3"/>
                </a:solidFill>
                <a:effectLst/>
                <a:latin typeface="Google Sans"/>
              </a:rPr>
              <a:t>Statistical parametric methods significantly improved intelligibility and naturalness, but still lacked emotional range and speaker individuality.</a:t>
            </a:r>
          </a:p>
          <a:p>
            <a:pPr algn="l">
              <a:buFont typeface="Arial" panose="020B0604020202020204" pitchFamily="34" charset="0"/>
              <a:buChar char="•"/>
            </a:pPr>
            <a:r>
              <a:rPr lang="en-US" b="0" i="0" dirty="0">
                <a:solidFill>
                  <a:srgbClr val="E3E3E3"/>
                </a:solidFill>
                <a:effectLst/>
                <a:latin typeface="Google Sans"/>
              </a:rPr>
              <a:t>Deep learning advancements with </a:t>
            </a:r>
            <a:r>
              <a:rPr lang="en-US" b="0" i="0" dirty="0" err="1">
                <a:solidFill>
                  <a:srgbClr val="E3E3E3"/>
                </a:solidFill>
                <a:effectLst/>
                <a:latin typeface="Google Sans"/>
              </a:rPr>
              <a:t>WaveNet</a:t>
            </a:r>
            <a:r>
              <a:rPr lang="en-US" b="0" i="0" dirty="0">
                <a:solidFill>
                  <a:srgbClr val="E3E3E3"/>
                </a:solidFill>
                <a:effectLst/>
                <a:latin typeface="Google Sans"/>
              </a:rPr>
              <a:t> led to a revolution in audio generation, enabling realistic and expressive speech synthesis.</a:t>
            </a:r>
          </a:p>
          <a:p>
            <a:pPr algn="l">
              <a:buFont typeface="Arial" panose="020B0604020202020204" pitchFamily="34" charset="0"/>
              <a:buChar char="•"/>
            </a:pPr>
            <a:r>
              <a:rPr lang="en-US" b="0" i="0" dirty="0">
                <a:solidFill>
                  <a:srgbClr val="E3E3E3"/>
                </a:solidFill>
                <a:effectLst/>
                <a:latin typeface="Google Sans"/>
              </a:rPr>
              <a:t>GANs and diffusion models expanded audio generation capabilities beyond speech, allowing for style transfer, music composition, and sound effects creation.</a:t>
            </a:r>
          </a:p>
          <a:p>
            <a:pPr algn="l">
              <a:buFont typeface="Arial" panose="020B0604020202020204" pitchFamily="34" charset="0"/>
              <a:buChar char="•"/>
            </a:pPr>
            <a:r>
              <a:rPr lang="en-US" b="0" i="0" dirty="0">
                <a:solidFill>
                  <a:srgbClr val="E3E3E3"/>
                </a:solidFill>
                <a:effectLst/>
                <a:latin typeface="Google Sans"/>
              </a:rPr>
              <a:t>LLMs like Jukebox and </a:t>
            </a:r>
            <a:r>
              <a:rPr lang="en-US" b="0" i="0" dirty="0" err="1">
                <a:solidFill>
                  <a:srgbClr val="E3E3E3"/>
                </a:solidFill>
                <a:effectLst/>
                <a:latin typeface="Google Sans"/>
              </a:rPr>
              <a:t>AudioML</a:t>
            </a:r>
            <a:r>
              <a:rPr lang="en-US" b="0" i="0" dirty="0">
                <a:solidFill>
                  <a:srgbClr val="E3E3E3"/>
                </a:solidFill>
                <a:effectLst/>
                <a:latin typeface="Google Sans"/>
              </a:rPr>
              <a:t> further enhance audio generation with their ability to understand and respond to textual prompts and context, leading to personalized and interactive audio experiences.</a:t>
            </a:r>
          </a:p>
          <a:p>
            <a:endParaRPr lang="en-US" dirty="0"/>
          </a:p>
        </p:txBody>
      </p:sp>
      <p:sp>
        <p:nvSpPr>
          <p:cNvPr id="4" name="Slide Number Placeholder 3"/>
          <p:cNvSpPr>
            <a:spLocks noGrp="1"/>
          </p:cNvSpPr>
          <p:nvPr>
            <p:ph type="sldNum" sz="quarter" idx="5"/>
          </p:nvPr>
        </p:nvSpPr>
        <p:spPr/>
        <p:txBody>
          <a:bodyPr/>
          <a:lstStyle/>
          <a:p>
            <a:fld id="{8B661E2C-B60D-4F1E-B09D-AB28228AFB6F}" type="slidenum">
              <a:rPr lang="en-US" smtClean="0"/>
              <a:t>19</a:t>
            </a:fld>
            <a:endParaRPr lang="en-US"/>
          </a:p>
        </p:txBody>
      </p:sp>
    </p:spTree>
    <p:extLst>
      <p:ext uri="{BB962C8B-B14F-4D97-AF65-F5344CB8AC3E}">
        <p14:creationId xmlns:p14="http://schemas.microsoft.com/office/powerpoint/2010/main" val="3542570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6600" y="513082"/>
            <a:ext cx="13375640" cy="660400"/>
          </a:xfrm>
          <a:prstGeom prst="rect">
            <a:avLst/>
          </a:prstGeom>
        </p:spPr>
        <p:txBody>
          <a:bodyPr anchor="ctr"/>
          <a:lstStyle>
            <a:lvl1pPr algn="l">
              <a:defRPr sz="3360" spc="0">
                <a:solidFill>
                  <a:schemeClr val="accent2"/>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736605" y="1877065"/>
            <a:ext cx="13375636" cy="4475480"/>
          </a:xfrm>
          <a:prstGeom prst="rect">
            <a:avLst/>
          </a:prstGeom>
        </p:spPr>
        <p:txBody>
          <a:bodyPr/>
          <a:lstStyle>
            <a:lvl1pPr>
              <a:lnSpc>
                <a:spcPts val="2720"/>
              </a:lnSpc>
              <a:spcBef>
                <a:spcPts val="0"/>
              </a:spcBef>
              <a:spcAft>
                <a:spcPts val="480"/>
              </a:spcAft>
              <a:defRPr sz="2160">
                <a:solidFill>
                  <a:schemeClr val="tx1">
                    <a:lumMod val="50000"/>
                  </a:schemeClr>
                </a:solidFill>
                <a:latin typeface="Arial"/>
                <a:cs typeface="Arial"/>
              </a:defRPr>
            </a:lvl1pPr>
            <a:lvl2pPr>
              <a:lnSpc>
                <a:spcPts val="2720"/>
              </a:lnSpc>
              <a:spcBef>
                <a:spcPts val="0"/>
              </a:spcBef>
              <a:spcAft>
                <a:spcPts val="480"/>
              </a:spcAft>
              <a:defRPr sz="2160">
                <a:solidFill>
                  <a:schemeClr val="tx1">
                    <a:lumMod val="50000"/>
                  </a:schemeClr>
                </a:solidFill>
                <a:latin typeface="Arial"/>
                <a:cs typeface="Arial"/>
              </a:defRPr>
            </a:lvl2pPr>
            <a:lvl3pPr>
              <a:lnSpc>
                <a:spcPts val="2720"/>
              </a:lnSpc>
              <a:spcBef>
                <a:spcPts val="0"/>
              </a:spcBef>
              <a:spcAft>
                <a:spcPts val="480"/>
              </a:spcAft>
              <a:defRPr sz="2160">
                <a:solidFill>
                  <a:schemeClr val="tx1">
                    <a:lumMod val="50000"/>
                  </a:schemeClr>
                </a:solidFill>
                <a:latin typeface="Arial"/>
                <a:cs typeface="Arial"/>
              </a:defRPr>
            </a:lvl3pPr>
            <a:lvl4pPr>
              <a:lnSpc>
                <a:spcPts val="2720"/>
              </a:lnSpc>
              <a:spcBef>
                <a:spcPts val="0"/>
              </a:spcBef>
              <a:spcAft>
                <a:spcPts val="480"/>
              </a:spcAft>
              <a:defRPr sz="2160">
                <a:solidFill>
                  <a:schemeClr val="tx1">
                    <a:lumMod val="50000"/>
                  </a:schemeClr>
                </a:solidFill>
                <a:latin typeface="Arial"/>
                <a:cs typeface="Arial"/>
              </a:defRPr>
            </a:lvl4pPr>
            <a:lvl5pPr>
              <a:lnSpc>
                <a:spcPts val="2720"/>
              </a:lnSpc>
              <a:spcBef>
                <a:spcPts val="0"/>
              </a:spcBef>
              <a:spcAft>
                <a:spcPts val="480"/>
              </a:spcAft>
              <a:defRPr sz="2160">
                <a:solidFill>
                  <a:schemeClr val="tx1">
                    <a:lumMod val="50000"/>
                  </a:schemeClr>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12194540" y="7762240"/>
            <a:ext cx="2072640" cy="274320"/>
          </a:xfrm>
          <a:prstGeom prst="rect">
            <a:avLst/>
          </a:prstGeom>
          <a:ln/>
        </p:spPr>
        <p:txBody>
          <a:bodyPr/>
          <a:lstStyle>
            <a:lvl1pPr>
              <a:defRPr/>
            </a:lvl1pPr>
          </a:lstStyle>
          <a:p>
            <a:pPr>
              <a:defRPr/>
            </a:pPr>
            <a:fld id="{A3C4861C-39BE-41E7-9E6D-DC7A4AC0EE53}" type="slidenum">
              <a:rPr lang="en-US" altLang="en-US"/>
              <a:pPr>
                <a:defRPr/>
              </a:pPr>
              <a:t>‹#›</a:t>
            </a:fld>
            <a:endParaRPr lang="en-US" altLang="en-US" sz="2240"/>
          </a:p>
        </p:txBody>
      </p:sp>
      <p:sp>
        <p:nvSpPr>
          <p:cNvPr id="5" name="Rectangle 4">
            <a:extLst>
              <a:ext uri="{FF2B5EF4-FFF2-40B4-BE49-F238E27FC236}">
                <a16:creationId xmlns:a16="http://schemas.microsoft.com/office/drawing/2014/main" id="{8584D37B-F08F-208A-CF71-ABDA42645C5F}"/>
              </a:ext>
            </a:extLst>
          </p:cNvPr>
          <p:cNvSpPr/>
          <p:nvPr userDrawn="1"/>
        </p:nvSpPr>
        <p:spPr bwMode="auto">
          <a:xfrm>
            <a:off x="0" y="8156448"/>
            <a:ext cx="14630400" cy="73152"/>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indent="0" algn="l" defTabSz="1097280" rtl="0" eaLnBrk="0" fontAlgn="base" latinLnBrk="0" hangingPunct="0">
              <a:lnSpc>
                <a:spcPct val="100000"/>
              </a:lnSpc>
              <a:spcBef>
                <a:spcPct val="0"/>
              </a:spcBef>
              <a:spcAft>
                <a:spcPct val="0"/>
              </a:spcAft>
              <a:buClrTx/>
              <a:buSzTx/>
              <a:buFontTx/>
              <a:buNone/>
              <a:tabLst/>
            </a:pPr>
            <a:endParaRPr kumimoji="0" lang="en-IN" sz="2880" b="0" i="0" u="none" strike="noStrike" cap="none" normalizeH="0" baseline="0">
              <a:ln>
                <a:noFill/>
              </a:ln>
              <a:solidFill>
                <a:schemeClr val="accent2">
                  <a:lumMod val="75000"/>
                </a:schemeClr>
              </a:solidFill>
              <a:effectLst/>
              <a:latin typeface="Arial" pitchFamily="24" charset="0"/>
              <a:ea typeface="ヒラギノ角ゴ Pro W3" pitchFamily="24" charset="-128"/>
              <a:cs typeface="ヒラギノ角ゴ Pro W3" pitchFamily="24" charset="-128"/>
            </a:endParaRPr>
          </a:p>
        </p:txBody>
      </p:sp>
    </p:spTree>
    <p:extLst>
      <p:ext uri="{BB962C8B-B14F-4D97-AF65-F5344CB8AC3E}">
        <p14:creationId xmlns:p14="http://schemas.microsoft.com/office/powerpoint/2010/main" val="2848048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1032256" y="1757775"/>
            <a:ext cx="12592304" cy="1293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7040">
                <a:solidFill>
                  <a:schemeClr val="dk2"/>
                </a:solidFill>
              </a:defRPr>
            </a:lvl1pPr>
            <a:lvl2pPr lvl="1">
              <a:spcBef>
                <a:spcPts val="0"/>
              </a:spcBef>
              <a:spcAft>
                <a:spcPts val="0"/>
              </a:spcAft>
              <a:buClr>
                <a:schemeClr val="dk2"/>
              </a:buClr>
              <a:buSzPts val="4400"/>
              <a:buNone/>
              <a:defRPr sz="7040">
                <a:solidFill>
                  <a:schemeClr val="dk2"/>
                </a:solidFill>
              </a:defRPr>
            </a:lvl2pPr>
            <a:lvl3pPr lvl="2">
              <a:spcBef>
                <a:spcPts val="0"/>
              </a:spcBef>
              <a:spcAft>
                <a:spcPts val="0"/>
              </a:spcAft>
              <a:buClr>
                <a:schemeClr val="dk2"/>
              </a:buClr>
              <a:buSzPts val="4400"/>
              <a:buNone/>
              <a:defRPr sz="7040">
                <a:solidFill>
                  <a:schemeClr val="dk2"/>
                </a:solidFill>
              </a:defRPr>
            </a:lvl3pPr>
            <a:lvl4pPr lvl="3">
              <a:spcBef>
                <a:spcPts val="0"/>
              </a:spcBef>
              <a:spcAft>
                <a:spcPts val="0"/>
              </a:spcAft>
              <a:buClr>
                <a:schemeClr val="dk2"/>
              </a:buClr>
              <a:buSzPts val="4400"/>
              <a:buNone/>
              <a:defRPr sz="7040">
                <a:solidFill>
                  <a:schemeClr val="dk2"/>
                </a:solidFill>
              </a:defRPr>
            </a:lvl4pPr>
            <a:lvl5pPr lvl="4">
              <a:spcBef>
                <a:spcPts val="0"/>
              </a:spcBef>
              <a:spcAft>
                <a:spcPts val="0"/>
              </a:spcAft>
              <a:buClr>
                <a:schemeClr val="dk2"/>
              </a:buClr>
              <a:buSzPts val="4400"/>
              <a:buNone/>
              <a:defRPr sz="7040">
                <a:solidFill>
                  <a:schemeClr val="dk2"/>
                </a:solidFill>
              </a:defRPr>
            </a:lvl5pPr>
            <a:lvl6pPr lvl="5">
              <a:spcBef>
                <a:spcPts val="0"/>
              </a:spcBef>
              <a:spcAft>
                <a:spcPts val="0"/>
              </a:spcAft>
              <a:buClr>
                <a:schemeClr val="dk2"/>
              </a:buClr>
              <a:buSzPts val="4400"/>
              <a:buNone/>
              <a:defRPr sz="7040">
                <a:solidFill>
                  <a:schemeClr val="dk2"/>
                </a:solidFill>
              </a:defRPr>
            </a:lvl6pPr>
            <a:lvl7pPr lvl="6">
              <a:spcBef>
                <a:spcPts val="0"/>
              </a:spcBef>
              <a:spcAft>
                <a:spcPts val="0"/>
              </a:spcAft>
              <a:buClr>
                <a:schemeClr val="dk2"/>
              </a:buClr>
              <a:buSzPts val="4400"/>
              <a:buNone/>
              <a:defRPr sz="7040">
                <a:solidFill>
                  <a:schemeClr val="dk2"/>
                </a:solidFill>
              </a:defRPr>
            </a:lvl7pPr>
            <a:lvl8pPr lvl="7">
              <a:spcBef>
                <a:spcPts val="0"/>
              </a:spcBef>
              <a:spcAft>
                <a:spcPts val="0"/>
              </a:spcAft>
              <a:buClr>
                <a:schemeClr val="dk2"/>
              </a:buClr>
              <a:buSzPts val="4400"/>
              <a:buNone/>
              <a:defRPr sz="7040">
                <a:solidFill>
                  <a:schemeClr val="dk2"/>
                </a:solidFill>
              </a:defRPr>
            </a:lvl8pPr>
            <a:lvl9pPr lvl="8">
              <a:spcBef>
                <a:spcPts val="0"/>
              </a:spcBef>
              <a:spcAft>
                <a:spcPts val="0"/>
              </a:spcAft>
              <a:buClr>
                <a:schemeClr val="dk2"/>
              </a:buClr>
              <a:buSzPts val="4400"/>
              <a:buNone/>
              <a:defRPr sz="7040">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4520765"/>
            <a:ext cx="11810659" cy="12336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1032257" y="3223351"/>
            <a:ext cx="12592302" cy="1125038"/>
          </a:xfrm>
        </p:spPr>
        <p:txBody>
          <a:bodyPr/>
          <a:lstStyle>
            <a:lvl1pPr marL="121916" indent="0">
              <a:buNone/>
              <a:defRPr/>
            </a:lvl1pPr>
            <a:lvl2pPr marL="853418" indent="0">
              <a:buNone/>
              <a:defRPr/>
            </a:lvl2pPr>
            <a:lvl3pPr marL="1584920" indent="0">
              <a:buNone/>
              <a:defRPr/>
            </a:lvl3pPr>
            <a:lvl4pPr marL="2316422" indent="0">
              <a:buNone/>
              <a:defRPr/>
            </a:lvl4pPr>
            <a:lvl5pPr marL="3047924"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4520765"/>
            <a:ext cx="11810659" cy="12336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Tree>
    <p:extLst>
      <p:ext uri="{BB962C8B-B14F-4D97-AF65-F5344CB8AC3E}">
        <p14:creationId xmlns:p14="http://schemas.microsoft.com/office/powerpoint/2010/main" val="3289692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Plane_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bg1">
                <a:tint val="45000"/>
                <a:satMod val="400000"/>
              </a:schemeClr>
            </a:duotone>
            <a:extLst>
              <a:ext uri="{BEBA8EAE-BF5A-486C-A8C5-ECC9F3942E4B}">
                <a14:imgProps xmlns:a14="http://schemas.microsoft.com/office/drawing/2010/main">
                  <a14:imgLayer r:embed="rId3">
                    <a14:imgEffect>
                      <a14:artisticPhotocopy detail="2"/>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788592" y="0"/>
            <a:ext cx="1841809" cy="644633"/>
          </a:xfrm>
          <a:prstGeom prst="rect">
            <a:avLst/>
          </a:prstGeom>
        </p:spPr>
      </p:pic>
      <p:sp>
        <p:nvSpPr>
          <p:cNvPr id="3" name="Rectangle 2"/>
          <p:cNvSpPr/>
          <p:nvPr userDrawn="1"/>
        </p:nvSpPr>
        <p:spPr>
          <a:xfrm>
            <a:off x="12593199" y="7774714"/>
            <a:ext cx="1934056" cy="350865"/>
          </a:xfrm>
          <a:prstGeom prst="rect">
            <a:avLst/>
          </a:prstGeom>
        </p:spPr>
        <p:txBody>
          <a:bodyPr wrap="none">
            <a:spAutoFit/>
          </a:bodyPr>
          <a:lstStyle/>
          <a:p>
            <a:r>
              <a:rPr lang="en-GB" sz="1680">
                <a:solidFill>
                  <a:schemeClr val="bg1"/>
                </a:solidFill>
                <a:latin typeface="Segoe UI" panose="020B0502040204020203" pitchFamily="34" charset="0"/>
                <a:cs typeface="Segoe UI" panose="020B0502040204020203" pitchFamily="34" charset="0"/>
              </a:rPr>
              <a:t>www.cognixia.com</a:t>
            </a:r>
            <a:endParaRPr lang="en-IN" sz="1680">
              <a:solidFill>
                <a:schemeClr val="bg1"/>
              </a:solidFill>
            </a:endParaRPr>
          </a:p>
        </p:txBody>
      </p:sp>
    </p:spTree>
    <p:extLst>
      <p:ext uri="{BB962C8B-B14F-4D97-AF65-F5344CB8AC3E}">
        <p14:creationId xmlns:p14="http://schemas.microsoft.com/office/powerpoint/2010/main" val="181052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ide_layout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C9AC51-DFCE-4C67-880C-99E5AC761F49}"/>
              </a:ext>
            </a:extLst>
          </p:cNvPr>
          <p:cNvSpPr>
            <a:spLocks noGrp="1"/>
          </p:cNvSpPr>
          <p:nvPr>
            <p:ph type="dt" sz="half" idx="10"/>
          </p:nvPr>
        </p:nvSpPr>
        <p:spPr/>
        <p:txBody>
          <a:bodyPr/>
          <a:lstStyle/>
          <a:p>
            <a:fld id="{4EE5579B-554F-483E-A8D1-ED7473EB15E6}" type="datetimeFigureOut">
              <a:rPr lang="en-IN" smtClean="0"/>
              <a:t>13-02-2024</a:t>
            </a:fld>
            <a:endParaRPr lang="en-IN"/>
          </a:p>
        </p:txBody>
      </p:sp>
      <p:sp>
        <p:nvSpPr>
          <p:cNvPr id="4" name="Footer Placeholder 3">
            <a:extLst>
              <a:ext uri="{FF2B5EF4-FFF2-40B4-BE49-F238E27FC236}">
                <a16:creationId xmlns:a16="http://schemas.microsoft.com/office/drawing/2014/main" id="{C2004173-EBEB-49C3-A1A5-B40DCE84D4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8732C5-7750-414B-8BFB-318ADCE9228F}"/>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3D5BDE45-AC47-4D58-99C8-297CBDEF9E6F}"/>
              </a:ext>
            </a:extLst>
          </p:cNvPr>
          <p:cNvSpPr/>
          <p:nvPr/>
        </p:nvSpPr>
        <p:spPr>
          <a:xfrm>
            <a:off x="4526280" y="0"/>
            <a:ext cx="10104121" cy="8229600"/>
          </a:xfrm>
          <a:prstGeom prst="rect">
            <a:avLst/>
          </a:prstGeom>
          <a:solidFill>
            <a:schemeClr val="accent1"/>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grpSp>
        <p:nvGrpSpPr>
          <p:cNvPr id="7" name="Group 6">
            <a:extLst>
              <a:ext uri="{FF2B5EF4-FFF2-40B4-BE49-F238E27FC236}">
                <a16:creationId xmlns:a16="http://schemas.microsoft.com/office/drawing/2014/main" id="{37463353-1BC8-4F1A-9C7C-2E36C9F42CE7}"/>
              </a:ext>
            </a:extLst>
          </p:cNvPr>
          <p:cNvGrpSpPr/>
          <p:nvPr/>
        </p:nvGrpSpPr>
        <p:grpSpPr>
          <a:xfrm rot="5400000">
            <a:off x="317229" y="4020550"/>
            <a:ext cx="8296184" cy="121919"/>
            <a:chOff x="1" y="3992850"/>
            <a:chExt cx="9143970" cy="77100"/>
          </a:xfrm>
        </p:grpSpPr>
        <p:sp>
          <p:nvSpPr>
            <p:cNvPr id="8" name="Google Shape;19;p3">
              <a:extLst>
                <a:ext uri="{FF2B5EF4-FFF2-40B4-BE49-F238E27FC236}">
                  <a16:creationId xmlns:a16="http://schemas.microsoft.com/office/drawing/2014/main" id="{85ECFF74-7C0A-4C92-9FBC-D7E5552A0502}"/>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9" name="Google Shape;20;p3">
              <a:extLst>
                <a:ext uri="{FF2B5EF4-FFF2-40B4-BE49-F238E27FC236}">
                  <a16:creationId xmlns:a16="http://schemas.microsoft.com/office/drawing/2014/main" id="{8C5E279F-A10F-4119-A8C6-7C88511FDECE}"/>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sp>
          <p:nvSpPr>
            <p:cNvPr id="10" name="Google Shape;21;p3">
              <a:extLst>
                <a:ext uri="{FF2B5EF4-FFF2-40B4-BE49-F238E27FC236}">
                  <a16:creationId xmlns:a16="http://schemas.microsoft.com/office/drawing/2014/main" id="{1BD03CC2-0973-4E84-B6DE-642C15C51DB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880"/>
            </a:p>
          </p:txBody>
        </p:sp>
      </p:grpSp>
      <p:sp>
        <p:nvSpPr>
          <p:cNvPr id="11" name="Google Shape;22;p3">
            <a:extLst>
              <a:ext uri="{FF2B5EF4-FFF2-40B4-BE49-F238E27FC236}">
                <a16:creationId xmlns:a16="http://schemas.microsoft.com/office/drawing/2014/main" id="{DFBE50CA-F4E3-471F-92F6-CC2CF0E87A4D}"/>
              </a:ext>
            </a:extLst>
          </p:cNvPr>
          <p:cNvSpPr txBox="1">
            <a:spLocks/>
          </p:cNvSpPr>
          <p:nvPr/>
        </p:nvSpPr>
        <p:spPr>
          <a:xfrm>
            <a:off x="-200" y="7728450"/>
            <a:ext cx="14630400" cy="501600"/>
          </a:xfrm>
          <a:prstGeom prst="rect">
            <a:avLst/>
          </a:prstGeom>
        </p:spPr>
        <p:txBody>
          <a:bodyPr spcFirstLastPara="1" vert="horz" wrap="square" lIns="146280" tIns="146280" rIns="146280" bIns="14628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920" smtClean="0"/>
              <a:pPr/>
              <a:t>‹#›</a:t>
            </a:fld>
            <a:endParaRPr lang="en" sz="1920"/>
          </a:p>
        </p:txBody>
      </p:sp>
      <p:sp>
        <p:nvSpPr>
          <p:cNvPr id="12" name="Title 5">
            <a:extLst>
              <a:ext uri="{FF2B5EF4-FFF2-40B4-BE49-F238E27FC236}">
                <a16:creationId xmlns:a16="http://schemas.microsoft.com/office/drawing/2014/main" id="{7D8FA0E2-4CC3-4E0F-99F6-EE466DA299CA}"/>
              </a:ext>
            </a:extLst>
          </p:cNvPr>
          <p:cNvSpPr>
            <a:spLocks noGrp="1"/>
          </p:cNvSpPr>
          <p:nvPr>
            <p:ph type="title" hasCustomPrompt="1"/>
          </p:nvPr>
        </p:nvSpPr>
        <p:spPr>
          <a:xfrm>
            <a:off x="592717" y="3588598"/>
            <a:ext cx="3294481" cy="985036"/>
          </a:xfrm>
        </p:spPr>
        <p:txBody>
          <a:bodyPr>
            <a:noAutofit/>
          </a:bodyPr>
          <a:lstStyle>
            <a:lvl1pPr>
              <a:defRPr sz="5120">
                <a:solidFill>
                  <a:schemeClr val="tx1">
                    <a:lumMod val="50000"/>
                  </a:schemeClr>
                </a:solidFill>
              </a:defRPr>
            </a:lvl1pPr>
          </a:lstStyle>
          <a:p>
            <a:r>
              <a:rPr lang="en-US"/>
              <a:t>Title</a:t>
            </a:r>
            <a:endParaRPr lang="en-IN"/>
          </a:p>
        </p:txBody>
      </p:sp>
      <p:sp>
        <p:nvSpPr>
          <p:cNvPr id="13" name="Content Placeholder 3">
            <a:extLst>
              <a:ext uri="{FF2B5EF4-FFF2-40B4-BE49-F238E27FC236}">
                <a16:creationId xmlns:a16="http://schemas.microsoft.com/office/drawing/2014/main" id="{BD742644-2D44-4AC1-B4A7-6AF69F386F1B}"/>
              </a:ext>
            </a:extLst>
          </p:cNvPr>
          <p:cNvSpPr>
            <a:spLocks noGrp="1"/>
          </p:cNvSpPr>
          <p:nvPr>
            <p:ph sz="quarter" idx="13"/>
          </p:nvPr>
        </p:nvSpPr>
        <p:spPr>
          <a:xfrm>
            <a:off x="5090161" y="1315722"/>
            <a:ext cx="8549640" cy="5816600"/>
          </a:xfrm>
        </p:spPr>
        <p:txBody>
          <a:bodyPr>
            <a:normAutofit/>
          </a:bodyPr>
          <a:lstStyle>
            <a:lvl1pPr>
              <a:buClr>
                <a:schemeClr val="bg1"/>
              </a:buClr>
              <a:buSzPct val="100000"/>
              <a:buFont typeface="+mj-lt"/>
              <a:buAutoNum type="arabicPeriod"/>
              <a:defRPr sz="2240">
                <a:solidFill>
                  <a:schemeClr val="bg1"/>
                </a:solidFill>
              </a:defRPr>
            </a:lvl1pPr>
            <a:lvl2pPr>
              <a:defRPr sz="2560">
                <a:solidFill>
                  <a:schemeClr val="bg1"/>
                </a:solidFill>
              </a:defRPr>
            </a:lvl2pPr>
            <a:lvl3pPr>
              <a:defRPr sz="2560">
                <a:solidFill>
                  <a:schemeClr val="bg1"/>
                </a:solidFill>
              </a:defRPr>
            </a:lvl3pPr>
            <a:lvl4pPr>
              <a:defRPr sz="2560">
                <a:solidFill>
                  <a:schemeClr val="bg1"/>
                </a:solidFill>
              </a:defRPr>
            </a:lvl4pPr>
            <a:lvl5pPr>
              <a:defRPr sz="256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0039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16.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gi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png"/><Relationship Id="rId7" Type="http://schemas.openxmlformats.org/officeDocument/2006/relationships/diagramColors" Target="../diagrams/colors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gif"/><Relationship Id="rId1" Type="http://schemas.openxmlformats.org/officeDocument/2006/relationships/slideLayout" Target="../slideLayouts/slideLayout2.xml"/><Relationship Id="rId4" Type="http://schemas.openxmlformats.org/officeDocument/2006/relationships/image" Target="../media/image105.gi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6056"/>
            <a:ext cx="14630400" cy="8229600"/>
          </a:xfrm>
          <a:prstGeom prst="rect">
            <a:avLst/>
          </a:prstGeom>
          <a:solidFill>
            <a:srgbClr val="282C32"/>
          </a:solidFill>
          <a:ln/>
        </p:spPr>
        <p:txBody>
          <a:bodyPr/>
          <a:lstStyle/>
          <a:p>
            <a:endParaRPr lang="en-IN"/>
          </a:p>
        </p:txBody>
      </p:sp>
      <p:sp>
        <p:nvSpPr>
          <p:cNvPr id="4" name="Text 2"/>
          <p:cNvSpPr/>
          <p:nvPr/>
        </p:nvSpPr>
        <p:spPr>
          <a:xfrm>
            <a:off x="833199" y="2376248"/>
            <a:ext cx="6545580" cy="833199"/>
          </a:xfrm>
          <a:prstGeom prst="rect">
            <a:avLst/>
          </a:prstGeom>
          <a:noFill/>
          <a:ln/>
        </p:spPr>
        <p:txBody>
          <a:bodyPr wrap="non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Generative AI </a:t>
            </a:r>
          </a:p>
          <a:p>
            <a:pPr marL="0" indent="0">
              <a:lnSpc>
                <a:spcPts val="6561"/>
              </a:lnSpc>
              <a:buNone/>
            </a:pPr>
            <a:endParaRPr lang="en-US" sz="5249" dirty="0"/>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endParaRPr lang="en-US" sz="1750" dirty="0"/>
          </a:p>
        </p:txBody>
      </p:sp>
      <p:sp>
        <p:nvSpPr>
          <p:cNvPr id="6" name="Shape 4"/>
          <p:cNvSpPr/>
          <p:nvPr/>
        </p:nvSpPr>
        <p:spPr>
          <a:xfrm>
            <a:off x="833199" y="517826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5"/>
          <p:cNvSpPr/>
          <p:nvPr/>
        </p:nvSpPr>
        <p:spPr>
          <a:xfrm>
            <a:off x="1299686" y="5161598"/>
            <a:ext cx="2057400" cy="388858"/>
          </a:xfrm>
          <a:prstGeom prst="rect">
            <a:avLst/>
          </a:prstGeom>
          <a:noFill/>
          <a:ln/>
        </p:spPr>
        <p:txBody>
          <a:bodyPr wrap="none" rtlCol="0" anchor="t"/>
          <a:lstStyle/>
          <a:p>
            <a:pPr marL="0" indent="0" algn="l">
              <a:lnSpc>
                <a:spcPts val="3062"/>
              </a:lnSpc>
              <a:buNone/>
            </a:pPr>
            <a:r>
              <a:rPr lang="en-US" sz="2187" b="1" dirty="0">
                <a:solidFill>
                  <a:srgbClr val="EEEFF5"/>
                </a:solidFill>
                <a:latin typeface="Montserrat" pitchFamily="34" charset="0"/>
                <a:ea typeface="Montserrat" pitchFamily="34" charset="-122"/>
                <a:cs typeface="Montserrat" pitchFamily="34" charset="-120"/>
              </a:rPr>
              <a:t>Anshu Pandey</a:t>
            </a: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Generative AI?</a:t>
            </a:r>
            <a:endParaRPr lang="en-US" sz="4374" dirty="0"/>
          </a:p>
        </p:txBody>
      </p:sp>
      <p:sp>
        <p:nvSpPr>
          <p:cNvPr id="5" name="Shape 3"/>
          <p:cNvSpPr/>
          <p:nvPr/>
        </p:nvSpPr>
        <p:spPr>
          <a:xfrm>
            <a:off x="833199" y="2079546"/>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121218"/>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155865"/>
            <a:ext cx="25908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Creative Potential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2740462"/>
            <a:ext cx="2905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refers to machine learning algorithms that can create unique and original content, including images, music, and text.</a:t>
            </a:r>
            <a:endParaRPr lang="en-US" sz="1750" dirty="0"/>
          </a:p>
        </p:txBody>
      </p:sp>
      <p:sp>
        <p:nvSpPr>
          <p:cNvPr id="9" name="Shape 7"/>
          <p:cNvSpPr/>
          <p:nvPr/>
        </p:nvSpPr>
        <p:spPr>
          <a:xfrm>
            <a:off x="4683085" y="2079546"/>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12121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155865"/>
            <a:ext cx="2905601" cy="70961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Unleashing Imagination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08764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allows us to generate new ideas and possibilities, driving innovation and pushing the boundaries of what's possible.</a:t>
            </a:r>
            <a:endParaRPr lang="en-US" sz="1750" dirty="0"/>
          </a:p>
        </p:txBody>
      </p:sp>
      <p:sp>
        <p:nvSpPr>
          <p:cNvPr id="13" name="Shape 11"/>
          <p:cNvSpPr/>
          <p:nvPr/>
        </p:nvSpPr>
        <p:spPr>
          <a:xfrm>
            <a:off x="833199" y="5624036"/>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66570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700355"/>
            <a:ext cx="38709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Simulating Human Creativity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284952"/>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models attempt to replicate human-like creative processes, delivering outputs that resemble creations made by humans.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18" name="Picture 17">
            <a:extLst>
              <a:ext uri="{FF2B5EF4-FFF2-40B4-BE49-F238E27FC236}">
                <a16:creationId xmlns:a16="http://schemas.microsoft.com/office/drawing/2014/main" id="{3C17BEE9-2D11-4828-0DC5-7364EDDF82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3622" y="1052424"/>
            <a:ext cx="5936651" cy="6693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1466-94AD-C8BC-3BCB-61484FF33645}"/>
              </a:ext>
            </a:extLst>
          </p:cNvPr>
          <p:cNvSpPr>
            <a:spLocks noGrp="1"/>
          </p:cNvSpPr>
          <p:nvPr>
            <p:ph type="title"/>
          </p:nvPr>
        </p:nvSpPr>
        <p:spPr/>
        <p:txBody>
          <a:bodyPr/>
          <a:lstStyle/>
          <a:p>
            <a:r>
              <a:rPr lang="it-IT" dirty="0">
                <a:latin typeface="Calibri" panose="020F0502020204030204" pitchFamily="34" charset="0"/>
                <a:ea typeface="Calibri" panose="020F0502020204030204" pitchFamily="34" charset="0"/>
                <a:cs typeface="Calibri" panose="020F0502020204030204" pitchFamily="34" charset="0"/>
              </a:rPr>
              <a:t>Generative AI vs. Discriminative AI</a:t>
            </a:r>
            <a:endParaRPr lang="en-IN" dirty="0"/>
          </a:p>
        </p:txBody>
      </p:sp>
      <p:pic>
        <p:nvPicPr>
          <p:cNvPr id="19" name="Content Placeholder 18">
            <a:extLst>
              <a:ext uri="{FF2B5EF4-FFF2-40B4-BE49-F238E27FC236}">
                <a16:creationId xmlns:a16="http://schemas.microsoft.com/office/drawing/2014/main" id="{5B8E0B4A-3993-BC65-BCF4-EC7E624D916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harpenSoften amount="50000"/>
                    </a14:imgEffect>
                    <a14:imgEffect>
                      <a14:colorTemperature colorTemp="5900"/>
                    </a14:imgEffect>
                    <a14:imgEffect>
                      <a14:saturation sat="103000"/>
                    </a14:imgEffect>
                  </a14:imgLayer>
                </a14:imgProps>
              </a:ext>
              <a:ext uri="{28A0092B-C50C-407E-A947-70E740481C1C}">
                <a14:useLocalDpi xmlns:a14="http://schemas.microsoft.com/office/drawing/2010/main" val="0"/>
              </a:ext>
            </a:extLst>
          </a:blip>
          <a:stretch>
            <a:fillRect/>
          </a:stretch>
        </p:blipFill>
        <p:spPr>
          <a:xfrm>
            <a:off x="1298648" y="1943037"/>
            <a:ext cx="4476750" cy="4476750"/>
          </a:xfrm>
          <a:prstGeom prst="rect">
            <a:avLst/>
          </a:prstGeom>
          <a:ln>
            <a:solidFill>
              <a:schemeClr val="accent3">
                <a:lumMod val="60000"/>
                <a:lumOff val="40000"/>
              </a:schemeClr>
            </a:solidFill>
          </a:ln>
        </p:spPr>
      </p:pic>
      <p:graphicFrame>
        <p:nvGraphicFramePr>
          <p:cNvPr id="3" name="Table 2">
            <a:extLst>
              <a:ext uri="{FF2B5EF4-FFF2-40B4-BE49-F238E27FC236}">
                <a16:creationId xmlns:a16="http://schemas.microsoft.com/office/drawing/2014/main" id="{05241CE7-BD27-39B7-2654-D5C01D9E8278}"/>
              </a:ext>
            </a:extLst>
          </p:cNvPr>
          <p:cNvGraphicFramePr/>
          <p:nvPr>
            <p:extLst>
              <p:ext uri="{D42A27DB-BD31-4B8C-83A1-F6EECF244321}">
                <p14:modId xmlns:p14="http://schemas.microsoft.com/office/powerpoint/2010/main" val="2114821039"/>
              </p:ext>
            </p:extLst>
          </p:nvPr>
        </p:nvGraphicFramePr>
        <p:xfrm>
          <a:off x="6727804" y="979702"/>
          <a:ext cx="7672566" cy="6903201"/>
        </p:xfrm>
        <a:graphic>
          <a:graphicData uri="http://schemas.openxmlformats.org/drawingml/2006/table">
            <a:tbl>
              <a:tblPr firstRow="1" bandRow="1">
                <a:tableStyleId>{5C22544A-7EE6-4342-B048-85BDC9FD1C3A}</a:tableStyleId>
              </a:tblPr>
              <a:tblGrid>
                <a:gridCol w="1753322">
                  <a:extLst>
                    <a:ext uri="{9D8B030D-6E8A-4147-A177-3AD203B41FA5}">
                      <a16:colId xmlns:a16="http://schemas.microsoft.com/office/drawing/2014/main" val="20000"/>
                    </a:ext>
                  </a:extLst>
                </a:gridCol>
                <a:gridCol w="2800849">
                  <a:extLst>
                    <a:ext uri="{9D8B030D-6E8A-4147-A177-3AD203B41FA5}">
                      <a16:colId xmlns:a16="http://schemas.microsoft.com/office/drawing/2014/main" val="20001"/>
                    </a:ext>
                  </a:extLst>
                </a:gridCol>
                <a:gridCol w="3118395">
                  <a:extLst>
                    <a:ext uri="{9D8B030D-6E8A-4147-A177-3AD203B41FA5}">
                      <a16:colId xmlns:a16="http://schemas.microsoft.com/office/drawing/2014/main" val="20002"/>
                    </a:ext>
                  </a:extLst>
                </a:gridCol>
              </a:tblGrid>
              <a:tr h="518261">
                <a:tc>
                  <a:txBody>
                    <a:bodyPr/>
                    <a:lstStyle/>
                    <a:p>
                      <a:pPr>
                        <a:buNone/>
                      </a:pPr>
                      <a:r>
                        <a:rPr lang="en-US" sz="2000">
                          <a:latin typeface="Calibri" panose="020F0502020204030204" pitchFamily="34" charset="0"/>
                          <a:ea typeface="Calibri" panose="020F0502020204030204" pitchFamily="34" charset="0"/>
                          <a:cs typeface="Calibri" panose="020F0502020204030204" pitchFamily="34" charset="0"/>
                        </a:rPr>
                        <a:t>Aspect</a:t>
                      </a:r>
                    </a:p>
                  </a:txBody>
                  <a:tcPr marL="109728" marR="109728" marT="54864" marB="54864"/>
                </a:tc>
                <a:tc>
                  <a:txBody>
                    <a:bodyPr/>
                    <a:lstStyle/>
                    <a:p>
                      <a:pPr>
                        <a:buNone/>
                      </a:pPr>
                      <a:r>
                        <a:rPr lang="en-IN" altLang="en-US" sz="2000">
                          <a:latin typeface="Calibri"/>
                          <a:ea typeface="Calibri" panose="020F0502020204030204" pitchFamily="34" charset="0"/>
                          <a:cs typeface="Calibri"/>
                        </a:rPr>
                        <a:t>Discriminative AI</a:t>
                      </a:r>
                    </a:p>
                  </a:txBody>
                  <a:tcPr marL="109728" marR="109728" marT="54864" marB="54864"/>
                </a:tc>
                <a:tc>
                  <a:txBody>
                    <a:bodyPr/>
                    <a:lstStyle/>
                    <a:p>
                      <a:pPr>
                        <a:buNone/>
                      </a:pPr>
                      <a:r>
                        <a:rPr lang="en-IN" altLang="en-US" sz="2000">
                          <a:latin typeface="Calibri"/>
                          <a:ea typeface="Calibri" panose="020F0502020204030204" pitchFamily="34" charset="0"/>
                          <a:cs typeface="Calibri"/>
                        </a:rPr>
                        <a:t>Generative AI</a:t>
                      </a:r>
                    </a:p>
                  </a:txBody>
                  <a:tcPr marL="109728" marR="109728" marT="54864" marB="54864"/>
                </a:tc>
                <a:extLst>
                  <a:ext uri="{0D108BD9-81ED-4DB2-BD59-A6C34878D82A}">
                    <a16:rowId xmlns:a16="http://schemas.microsoft.com/office/drawing/2014/main" val="10000"/>
                  </a:ext>
                </a:extLst>
              </a:tr>
              <a:tr h="1036522">
                <a:tc>
                  <a:txBody>
                    <a:bodyPr/>
                    <a:lstStyle/>
                    <a:p>
                      <a:pPr>
                        <a:buNone/>
                      </a:pPr>
                      <a:r>
                        <a:rPr lang="en-IN" altLang="en-US" sz="2000" dirty="0">
                          <a:latin typeface="Calibri" panose="020F0502020204030204" pitchFamily="34" charset="0"/>
                          <a:ea typeface="Calibri" panose="020F0502020204030204" pitchFamily="34" charset="0"/>
                          <a:cs typeface="Calibri" panose="020F0502020204030204" pitchFamily="34" charset="0"/>
                        </a:rPr>
                        <a:t>Data Requirements</a:t>
                      </a:r>
                    </a:p>
                  </a:txBody>
                  <a:tcPr marL="109728" marR="109728" marT="54864" marB="54864"/>
                </a:tc>
                <a:tc>
                  <a:txBody>
                    <a:bodyPr/>
                    <a:lstStyle/>
                    <a:p>
                      <a:pPr>
                        <a:buNone/>
                      </a:pPr>
                      <a:r>
                        <a:rPr lang="en-US" sz="2000">
                          <a:latin typeface="Calibri"/>
                          <a:ea typeface="Calibri" panose="020F0502020204030204" pitchFamily="34" charset="0"/>
                          <a:cs typeface="Calibri"/>
                        </a:rPr>
                        <a:t>Requires labeled data for training (supervised learning).</a:t>
                      </a:r>
                    </a:p>
                  </a:txBody>
                  <a:tcPr marL="109728" marR="109728" marT="54864" marB="54864"/>
                </a:tc>
                <a:tc>
                  <a:txBody>
                    <a:bodyPr/>
                    <a:lstStyle/>
                    <a:p>
                      <a:pPr>
                        <a:buNone/>
                      </a:pPr>
                      <a:r>
                        <a:rPr lang="en-US" sz="2000">
                          <a:latin typeface="Calibri"/>
                          <a:ea typeface="Calibri" panose="020F0502020204030204" pitchFamily="34" charset="0"/>
                          <a:cs typeface="Calibri"/>
                        </a:rPr>
                        <a:t>Can learn from both labeled and unlabeled data.</a:t>
                      </a:r>
                    </a:p>
                  </a:txBody>
                  <a:tcPr marL="109728" marR="109728" marT="54864" marB="54864"/>
                </a:tc>
                <a:extLst>
                  <a:ext uri="{0D108BD9-81ED-4DB2-BD59-A6C34878D82A}">
                    <a16:rowId xmlns:a16="http://schemas.microsoft.com/office/drawing/2014/main" val="10001"/>
                  </a:ext>
                </a:extLst>
              </a:tr>
              <a:tr h="1044440">
                <a:tc>
                  <a:txBody>
                    <a:bodyPr/>
                    <a:lstStyle/>
                    <a:p>
                      <a:pPr>
                        <a:buNone/>
                      </a:pPr>
                      <a:r>
                        <a:rPr lang="en-US" sz="2000" dirty="0">
                          <a:latin typeface="Calibri"/>
                          <a:ea typeface="Calibri" panose="020F0502020204030204" pitchFamily="34" charset="0"/>
                          <a:cs typeface="Calibri"/>
                        </a:rPr>
                        <a:t>Data Generation</a:t>
                      </a:r>
                    </a:p>
                  </a:txBody>
                  <a:tcPr marL="109728" marR="109728" marT="54864" marB="54864"/>
                </a:tc>
                <a:tc>
                  <a:txBody>
                    <a:bodyPr/>
                    <a:lstStyle/>
                    <a:p>
                      <a:pPr>
                        <a:buNone/>
                      </a:pPr>
                      <a:r>
                        <a:rPr lang="en-US" sz="2000">
                          <a:latin typeface="Calibri" panose="020F0502020204030204" pitchFamily="34" charset="0"/>
                          <a:ea typeface="Calibri" panose="020F0502020204030204" pitchFamily="34" charset="0"/>
                          <a:cs typeface="Calibri" panose="020F0502020204030204" pitchFamily="34" charset="0"/>
                        </a:rPr>
                        <a:t>Cannot generate new data samples.</a:t>
                      </a:r>
                    </a:p>
                  </a:txBody>
                  <a:tcPr marL="109728" marR="109728" marT="54864" marB="54864"/>
                </a:tc>
                <a:tc>
                  <a:txBody>
                    <a:bodyPr/>
                    <a:lstStyle/>
                    <a:p>
                      <a:pPr>
                        <a:buNone/>
                      </a:pPr>
                      <a:r>
                        <a:rPr lang="en-US" sz="2000">
                          <a:latin typeface="Calibri"/>
                          <a:ea typeface="Calibri" panose="020F0502020204030204" pitchFamily="34" charset="0"/>
                          <a:cs typeface="Calibri"/>
                        </a:rPr>
                        <a:t>Capable of generating new, synthetic data samples that resemble the training data.</a:t>
                      </a:r>
                    </a:p>
                  </a:txBody>
                  <a:tcPr marL="109728" marR="109728" marT="54864" marB="54864"/>
                </a:tc>
                <a:extLst>
                  <a:ext uri="{0D108BD9-81ED-4DB2-BD59-A6C34878D82A}">
                    <a16:rowId xmlns:a16="http://schemas.microsoft.com/office/drawing/2014/main" val="10002"/>
                  </a:ext>
                </a:extLst>
              </a:tr>
              <a:tr h="1036522">
                <a:tc>
                  <a:txBody>
                    <a:bodyPr/>
                    <a:lstStyle/>
                    <a:p>
                      <a:pPr>
                        <a:buNone/>
                      </a:pPr>
                      <a:r>
                        <a:rPr lang="en-US" sz="2000">
                          <a:latin typeface="Calibri"/>
                          <a:ea typeface="Calibri" panose="020F0502020204030204" pitchFamily="34" charset="0"/>
                          <a:cs typeface="Calibri"/>
                        </a:rPr>
                        <a:t>Training Efficiency</a:t>
                      </a:r>
                    </a:p>
                  </a:txBody>
                  <a:tcPr marL="109728" marR="109728" marT="54864" marB="54864"/>
                </a:tc>
                <a:tc>
                  <a:txBody>
                    <a:bodyPr/>
                    <a:lstStyle/>
                    <a:p>
                      <a:pPr>
                        <a:buNone/>
                      </a:pPr>
                      <a:r>
                        <a:rPr lang="en-US" sz="2000">
                          <a:latin typeface="Calibri"/>
                          <a:ea typeface="Calibri" panose="020F0502020204030204" pitchFamily="34" charset="0"/>
                          <a:cs typeface="Calibri"/>
                        </a:rPr>
                        <a:t>Usually more efficient and faster to train due to simpler objectives.</a:t>
                      </a:r>
                    </a:p>
                  </a:txBody>
                  <a:tcPr marL="109728" marR="109728" marT="54864" marB="54864"/>
                </a:tc>
                <a:tc>
                  <a:txBody>
                    <a:bodyPr/>
                    <a:lstStyle/>
                    <a:p>
                      <a:pPr>
                        <a:buNone/>
                      </a:pPr>
                      <a:r>
                        <a:rPr lang="en-US" sz="2000">
                          <a:latin typeface="Calibri" panose="020F0502020204030204" pitchFamily="34" charset="0"/>
                          <a:ea typeface="Calibri" panose="020F0502020204030204" pitchFamily="34" charset="0"/>
                          <a:cs typeface="Calibri" panose="020F0502020204030204" pitchFamily="34" charset="0"/>
                        </a:rPr>
                        <a:t>Training can be more resource-intensive and time-consuming.</a:t>
                      </a:r>
                    </a:p>
                  </a:txBody>
                  <a:tcPr marL="109728" marR="109728" marT="54864" marB="54864"/>
                </a:tc>
                <a:extLst>
                  <a:ext uri="{0D108BD9-81ED-4DB2-BD59-A6C34878D82A}">
                    <a16:rowId xmlns:a16="http://schemas.microsoft.com/office/drawing/2014/main" val="10003"/>
                  </a:ext>
                </a:extLst>
              </a:tr>
              <a:tr h="1347479">
                <a:tc>
                  <a:txBody>
                    <a:bodyPr/>
                    <a:lstStyle/>
                    <a:p>
                      <a:pPr>
                        <a:buNone/>
                      </a:pPr>
                      <a:r>
                        <a:rPr lang="en-US" sz="2000" dirty="0">
                          <a:latin typeface="Calibri"/>
                          <a:ea typeface="Calibri" panose="020F0502020204030204" pitchFamily="34" charset="0"/>
                          <a:cs typeface="Calibri"/>
                        </a:rPr>
                        <a:t>Interpretability</a:t>
                      </a:r>
                    </a:p>
                  </a:txBody>
                  <a:tcPr marL="109728" marR="109728" marT="54864" marB="54864"/>
                </a:tc>
                <a:tc>
                  <a:txBody>
                    <a:bodyPr/>
                    <a:lstStyle/>
                    <a:p>
                      <a:pPr>
                        <a:buNone/>
                      </a:pPr>
                      <a:r>
                        <a:rPr lang="en-US" sz="2000">
                          <a:latin typeface="Calibri"/>
                          <a:ea typeface="Calibri" panose="020F0502020204030204" pitchFamily="34" charset="0"/>
                          <a:cs typeface="Calibri"/>
                        </a:rPr>
                        <a:t>Often more interpretable as they focus on relationships between input features and output.</a:t>
                      </a:r>
                    </a:p>
                  </a:txBody>
                  <a:tcPr marL="109728" marR="109728" marT="54864" marB="54864"/>
                </a:tc>
                <a:tc>
                  <a:txBody>
                    <a:bodyPr/>
                    <a:lstStyle/>
                    <a:p>
                      <a:pPr>
                        <a:buNone/>
                      </a:pPr>
                      <a:r>
                        <a:rPr lang="en-US" sz="2000">
                          <a:latin typeface="Calibri"/>
                          <a:ea typeface="Calibri" panose="020F0502020204030204" pitchFamily="34" charset="0"/>
                          <a:cs typeface="Calibri"/>
                        </a:rPr>
                        <a:t>Typically, less interpretable due to the complexity of the models and their internal representations.</a:t>
                      </a:r>
                    </a:p>
                  </a:txBody>
                  <a:tcPr marL="109728" marR="109728" marT="54864" marB="54864"/>
                </a:tc>
                <a:extLst>
                  <a:ext uri="{0D108BD9-81ED-4DB2-BD59-A6C34878D82A}">
                    <a16:rowId xmlns:a16="http://schemas.microsoft.com/office/drawing/2014/main" val="10004"/>
                  </a:ext>
                </a:extLst>
              </a:tr>
              <a:tr h="1347479">
                <a:tc>
                  <a:txBody>
                    <a:bodyPr/>
                    <a:lstStyle/>
                    <a:p>
                      <a:pPr>
                        <a:buNone/>
                      </a:pPr>
                      <a:r>
                        <a:rPr lang="en-US" sz="2000">
                          <a:latin typeface="Calibri"/>
                          <a:ea typeface="Calibri" panose="020F0502020204030204" pitchFamily="34" charset="0"/>
                          <a:cs typeface="Calibri"/>
                        </a:rPr>
                        <a:t>Examples</a:t>
                      </a:r>
                    </a:p>
                  </a:txBody>
                  <a:tcPr marL="109728" marR="109728" marT="54864" marB="54864"/>
                </a:tc>
                <a:tc>
                  <a:txBody>
                    <a:bodyPr/>
                    <a:lstStyle/>
                    <a:p>
                      <a:pPr>
                        <a:buNone/>
                      </a:pPr>
                      <a:r>
                        <a:rPr lang="en-US" sz="2000">
                          <a:latin typeface="Calibri"/>
                          <a:ea typeface="Calibri" panose="020F0502020204030204" pitchFamily="34" charset="0"/>
                          <a:cs typeface="Calibri"/>
                        </a:rPr>
                        <a:t>Logistic regression, Support Vector Machines (SVM), Decision Trees, Random Forests.</a:t>
                      </a:r>
                    </a:p>
                  </a:txBody>
                  <a:tcPr marL="109728" marR="109728" marT="54864" marB="54864"/>
                </a:tc>
                <a:tc>
                  <a:txBody>
                    <a:bodyPr/>
                    <a:lstStyle/>
                    <a:p>
                      <a:pPr>
                        <a:buNone/>
                      </a:pPr>
                      <a:r>
                        <a:rPr lang="en-US" sz="2000" dirty="0">
                          <a:latin typeface="Calibri" panose="020F0502020204030204" pitchFamily="34" charset="0"/>
                          <a:ea typeface="Calibri" panose="020F0502020204030204" pitchFamily="34" charset="0"/>
                          <a:cs typeface="Calibri" panose="020F0502020204030204" pitchFamily="34" charset="0"/>
                        </a:rPr>
                        <a:t>Generative Adversarial Networks (GANs), Variational Autoencoders (VAEs), certain types of Neural Networks.</a:t>
                      </a:r>
                    </a:p>
                  </a:txBody>
                  <a:tcPr marL="109728" marR="109728" marT="54864" marB="54864"/>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4619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656-A4AB-5AC0-3272-6339AD21F4DF}"/>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sp>
        <p:nvSpPr>
          <p:cNvPr id="7" name="TextBox 6">
            <a:extLst>
              <a:ext uri="{FF2B5EF4-FFF2-40B4-BE49-F238E27FC236}">
                <a16:creationId xmlns:a16="http://schemas.microsoft.com/office/drawing/2014/main" id="{B52E4E08-0FAE-28A2-C7DA-A064BFBE2504}"/>
              </a:ext>
            </a:extLst>
          </p:cNvPr>
          <p:cNvSpPr txBox="1"/>
          <p:nvPr/>
        </p:nvSpPr>
        <p:spPr>
          <a:xfrm>
            <a:off x="772970" y="1501347"/>
            <a:ext cx="13084460" cy="350865"/>
          </a:xfrm>
          <a:prstGeom prst="rect">
            <a:avLst/>
          </a:prstGeom>
          <a:noFill/>
          <a:ln>
            <a:solidFill>
              <a:srgbClr val="CCCCCC"/>
            </a:solidFill>
          </a:ln>
        </p:spPr>
        <p:txBody>
          <a:bodyPr wrap="square">
            <a:spAutoFit/>
          </a:bodyPr>
          <a:lstStyle/>
          <a:p>
            <a:r>
              <a:rPr lang="en-US" sz="1680" dirty="0">
                <a:latin typeface="Calibri" panose="020F0502020204030204" pitchFamily="34" charset="0"/>
                <a:ea typeface="Calibri" panose="020F0502020204030204" pitchFamily="34" charset="0"/>
                <a:cs typeface="Calibri" panose="020F0502020204030204" pitchFamily="34" charset="0"/>
              </a:rPr>
              <a:t>Several key organizations have played crucial roles in initiating and advancing developments in Generative AI. Here are some notable organizations:</a:t>
            </a:r>
          </a:p>
        </p:txBody>
      </p:sp>
      <p:pic>
        <p:nvPicPr>
          <p:cNvPr id="9" name="Picture 8" descr="A green and white logo&#10;&#10;Description automatically generated">
            <a:extLst>
              <a:ext uri="{FF2B5EF4-FFF2-40B4-BE49-F238E27FC236}">
                <a16:creationId xmlns:a16="http://schemas.microsoft.com/office/drawing/2014/main" id="{BCAD921C-F821-0283-2844-C35C255CC3C0}"/>
              </a:ext>
            </a:extLst>
          </p:cNvPr>
          <p:cNvPicPr>
            <a:picLocks noChangeAspect="1"/>
          </p:cNvPicPr>
          <p:nvPr/>
        </p:nvPicPr>
        <p:blipFill rotWithShape="1">
          <a:blip r:embed="rId3">
            <a:extLst>
              <a:ext uri="{28A0092B-C50C-407E-A947-70E740481C1C}">
                <a14:useLocalDpi xmlns:a14="http://schemas.microsoft.com/office/drawing/2010/main" val="0"/>
              </a:ext>
            </a:extLst>
          </a:blip>
          <a:srcRect l="21289" t="13417" r="21289" b="13417"/>
          <a:stretch/>
        </p:blipFill>
        <p:spPr>
          <a:xfrm>
            <a:off x="1445137" y="5592226"/>
            <a:ext cx="2262113" cy="1621297"/>
          </a:xfrm>
          <a:prstGeom prst="rect">
            <a:avLst/>
          </a:prstGeom>
        </p:spPr>
      </p:pic>
      <p:pic>
        <p:nvPicPr>
          <p:cNvPr id="11" name="Picture 10" descr="A logo with colorful dots&#10;&#10;Description automatically generated">
            <a:extLst>
              <a:ext uri="{FF2B5EF4-FFF2-40B4-BE49-F238E27FC236}">
                <a16:creationId xmlns:a16="http://schemas.microsoft.com/office/drawing/2014/main" id="{20EAB67E-B6DF-CE31-1709-27C8E32E54C8}"/>
              </a:ext>
            </a:extLst>
          </p:cNvPr>
          <p:cNvPicPr>
            <a:picLocks noChangeAspect="1"/>
          </p:cNvPicPr>
          <p:nvPr/>
        </p:nvPicPr>
        <p:blipFill rotWithShape="1">
          <a:blip r:embed="rId4">
            <a:extLst>
              <a:ext uri="{28A0092B-C50C-407E-A947-70E740481C1C}">
                <a14:useLocalDpi xmlns:a14="http://schemas.microsoft.com/office/drawing/2010/main" val="0"/>
              </a:ext>
            </a:extLst>
          </a:blip>
          <a:srcRect t="34014" b="34014"/>
          <a:stretch/>
        </p:blipFill>
        <p:spPr>
          <a:xfrm>
            <a:off x="680329" y="4222197"/>
            <a:ext cx="3671610" cy="880410"/>
          </a:xfrm>
          <a:prstGeom prst="rect">
            <a:avLst/>
          </a:prstGeom>
        </p:spPr>
      </p:pic>
      <p:pic>
        <p:nvPicPr>
          <p:cNvPr id="15" name="Picture 14" descr="A logo with a black background&#10;&#10;Description automatically generated">
            <a:extLst>
              <a:ext uri="{FF2B5EF4-FFF2-40B4-BE49-F238E27FC236}">
                <a16:creationId xmlns:a16="http://schemas.microsoft.com/office/drawing/2014/main" id="{013E4E45-A96E-B3BC-7D31-85B0F5332F93}"/>
              </a:ext>
            </a:extLst>
          </p:cNvPr>
          <p:cNvPicPr>
            <a:picLocks noChangeAspect="1"/>
          </p:cNvPicPr>
          <p:nvPr/>
        </p:nvPicPr>
        <p:blipFill rotWithShape="1">
          <a:blip r:embed="rId5">
            <a:extLst>
              <a:ext uri="{28A0092B-C50C-407E-A947-70E740481C1C}">
                <a14:useLocalDpi xmlns:a14="http://schemas.microsoft.com/office/drawing/2010/main" val="0"/>
              </a:ext>
            </a:extLst>
          </a:blip>
          <a:srcRect l="19004" t="24846" r="19004" b="24846"/>
          <a:stretch/>
        </p:blipFill>
        <p:spPr>
          <a:xfrm>
            <a:off x="806937" y="2342991"/>
            <a:ext cx="3535789" cy="1462319"/>
          </a:xfrm>
          <a:prstGeom prst="rect">
            <a:avLst/>
          </a:prstGeom>
        </p:spPr>
      </p:pic>
      <p:sp>
        <p:nvSpPr>
          <p:cNvPr id="8" name="TextBox 7">
            <a:extLst>
              <a:ext uri="{FF2B5EF4-FFF2-40B4-BE49-F238E27FC236}">
                <a16:creationId xmlns:a16="http://schemas.microsoft.com/office/drawing/2014/main" id="{EAC0A6A2-A6CF-E482-C157-B49D414DDE22}"/>
              </a:ext>
            </a:extLst>
          </p:cNvPr>
          <p:cNvSpPr txBox="1"/>
          <p:nvPr/>
        </p:nvSpPr>
        <p:spPr>
          <a:xfrm>
            <a:off x="5155874" y="2747901"/>
            <a:ext cx="7873040"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Developed the groundbreaking GPT series for natural language processing and DALL-E for image generation.</a:t>
            </a:r>
          </a:p>
        </p:txBody>
      </p:sp>
      <p:sp>
        <p:nvSpPr>
          <p:cNvPr id="14" name="TextBox 13">
            <a:extLst>
              <a:ext uri="{FF2B5EF4-FFF2-40B4-BE49-F238E27FC236}">
                <a16:creationId xmlns:a16="http://schemas.microsoft.com/office/drawing/2014/main" id="{72D2A295-25CA-5EB8-9B26-05E994168A6C}"/>
              </a:ext>
            </a:extLst>
          </p:cNvPr>
          <p:cNvSpPr txBox="1"/>
          <p:nvPr/>
        </p:nvSpPr>
        <p:spPr>
          <a:xfrm>
            <a:off x="5198382" y="4346202"/>
            <a:ext cx="7874908"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Advanced deep learning and neural networks, and developed TensorFlow, a major machine learning framework.</a:t>
            </a:r>
          </a:p>
        </p:txBody>
      </p:sp>
      <p:sp>
        <p:nvSpPr>
          <p:cNvPr id="17" name="TextBox 16">
            <a:extLst>
              <a:ext uri="{FF2B5EF4-FFF2-40B4-BE49-F238E27FC236}">
                <a16:creationId xmlns:a16="http://schemas.microsoft.com/office/drawing/2014/main" id="{B1140475-97D5-A121-0667-DC216EB62211}"/>
              </a:ext>
            </a:extLst>
          </p:cNvPr>
          <p:cNvSpPr txBox="1"/>
          <p:nvPr/>
        </p:nvSpPr>
        <p:spPr>
          <a:xfrm>
            <a:off x="5193400" y="6212023"/>
            <a:ext cx="7818636"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Pioneered AI-generated graphics and deep learning with GPUs and created the StyleGAN series.</a:t>
            </a:r>
          </a:p>
        </p:txBody>
      </p:sp>
    </p:spTree>
    <p:extLst>
      <p:ext uri="{BB962C8B-B14F-4D97-AF65-F5344CB8AC3E}">
        <p14:creationId xmlns:p14="http://schemas.microsoft.com/office/powerpoint/2010/main" val="2794137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AB0-DD2F-2E74-CB6A-4265E9638E75}"/>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pic>
        <p:nvPicPr>
          <p:cNvPr id="6" name="Picture 5" descr="A black and white logo&#10;&#10;Description automatically generated">
            <a:extLst>
              <a:ext uri="{FF2B5EF4-FFF2-40B4-BE49-F238E27FC236}">
                <a16:creationId xmlns:a16="http://schemas.microsoft.com/office/drawing/2014/main" id="{6E7724F5-D6C5-5245-73AF-5610B9AB2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8" y="5477701"/>
            <a:ext cx="4440835" cy="1273342"/>
          </a:xfrm>
          <a:prstGeom prst="rect">
            <a:avLst/>
          </a:prstGeom>
        </p:spPr>
      </p:pic>
      <p:pic>
        <p:nvPicPr>
          <p:cNvPr id="9" name="Picture 8" descr="A black background with blue text&#10;&#10;Description automatically generated">
            <a:extLst>
              <a:ext uri="{FF2B5EF4-FFF2-40B4-BE49-F238E27FC236}">
                <a16:creationId xmlns:a16="http://schemas.microsoft.com/office/drawing/2014/main" id="{F8B434AF-F30C-6520-F363-440FDC54D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85" y="3383641"/>
            <a:ext cx="5500828" cy="1462318"/>
          </a:xfrm>
          <a:prstGeom prst="rect">
            <a:avLst/>
          </a:prstGeom>
        </p:spPr>
      </p:pic>
      <p:pic>
        <p:nvPicPr>
          <p:cNvPr id="10" name="Picture 9" descr="A blue and black logo&#10;&#10;Description automatically generated">
            <a:extLst>
              <a:ext uri="{FF2B5EF4-FFF2-40B4-BE49-F238E27FC236}">
                <a16:creationId xmlns:a16="http://schemas.microsoft.com/office/drawing/2014/main" id="{4BD5C030-824B-C447-47FA-F718D8FB988D}"/>
              </a:ext>
            </a:extLst>
          </p:cNvPr>
          <p:cNvPicPr>
            <a:picLocks noChangeAspect="1"/>
          </p:cNvPicPr>
          <p:nvPr/>
        </p:nvPicPr>
        <p:blipFill rotWithShape="1">
          <a:blip r:embed="rId4">
            <a:extLst>
              <a:ext uri="{28A0092B-C50C-407E-A947-70E740481C1C}">
                <a14:useLocalDpi xmlns:a14="http://schemas.microsoft.com/office/drawing/2010/main" val="0"/>
              </a:ext>
            </a:extLst>
          </a:blip>
          <a:srcRect l="25406" t="40818" r="25406" b="40818"/>
          <a:stretch/>
        </p:blipFill>
        <p:spPr>
          <a:xfrm>
            <a:off x="736600" y="1784207"/>
            <a:ext cx="4041521" cy="849576"/>
          </a:xfrm>
          <a:prstGeom prst="rect">
            <a:avLst/>
          </a:prstGeom>
        </p:spPr>
      </p:pic>
      <p:sp>
        <p:nvSpPr>
          <p:cNvPr id="12" name="TextBox 11">
            <a:extLst>
              <a:ext uri="{FF2B5EF4-FFF2-40B4-BE49-F238E27FC236}">
                <a16:creationId xmlns:a16="http://schemas.microsoft.com/office/drawing/2014/main" id="{F0C79ECB-F52F-C478-4CCD-B55276FEEA29}"/>
              </a:ext>
            </a:extLst>
          </p:cNvPr>
          <p:cNvSpPr txBox="1"/>
          <p:nvPr/>
        </p:nvSpPr>
        <p:spPr>
          <a:xfrm>
            <a:off x="5978579" y="1826052"/>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Conducted extensive research in AI, including natural language and computer vision, and developed large-scale AI projects.</a:t>
            </a:r>
          </a:p>
        </p:txBody>
      </p:sp>
      <p:sp>
        <p:nvSpPr>
          <p:cNvPr id="14" name="TextBox 13">
            <a:extLst>
              <a:ext uri="{FF2B5EF4-FFF2-40B4-BE49-F238E27FC236}">
                <a16:creationId xmlns:a16="http://schemas.microsoft.com/office/drawing/2014/main" id="{796DDF73-D729-F220-FB5C-88F9A787396B}"/>
              </a:ext>
            </a:extLst>
          </p:cNvPr>
          <p:cNvSpPr txBox="1"/>
          <p:nvPr/>
        </p:nvSpPr>
        <p:spPr>
          <a:xfrm>
            <a:off x="5974788" y="3935249"/>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Created the Transformers library, a cornerstone in natural language processing.</a:t>
            </a:r>
          </a:p>
        </p:txBody>
      </p:sp>
      <p:sp>
        <p:nvSpPr>
          <p:cNvPr id="16" name="TextBox 15">
            <a:extLst>
              <a:ext uri="{FF2B5EF4-FFF2-40B4-BE49-F238E27FC236}">
                <a16:creationId xmlns:a16="http://schemas.microsoft.com/office/drawing/2014/main" id="{CEB42A7C-215A-A466-14C5-78B570085005}"/>
              </a:ext>
            </a:extLst>
          </p:cNvPr>
          <p:cNvSpPr txBox="1"/>
          <p:nvPr/>
        </p:nvSpPr>
        <p:spPr>
          <a:xfrm>
            <a:off x="5975324" y="5974277"/>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Specialized in AI-powered coding assistants for enhanced programming efficiency.</a:t>
            </a:r>
          </a:p>
        </p:txBody>
      </p:sp>
    </p:spTree>
    <p:extLst>
      <p:ext uri="{BB962C8B-B14F-4D97-AF65-F5344CB8AC3E}">
        <p14:creationId xmlns:p14="http://schemas.microsoft.com/office/powerpoint/2010/main" val="517470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AB0-DD2F-2E74-CB6A-4265E9638E75}"/>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pic>
        <p:nvPicPr>
          <p:cNvPr id="4" name="Picture 3" descr="A purple logo with dots and lines&#10;&#10;Description automatically generated">
            <a:extLst>
              <a:ext uri="{FF2B5EF4-FFF2-40B4-BE49-F238E27FC236}">
                <a16:creationId xmlns:a16="http://schemas.microsoft.com/office/drawing/2014/main" id="{66B44DAC-889F-D6D7-F765-81D677D02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36" y="4810455"/>
            <a:ext cx="2954338" cy="1201897"/>
          </a:xfrm>
          <a:prstGeom prst="rect">
            <a:avLst/>
          </a:prstGeom>
        </p:spPr>
      </p:pic>
      <p:pic>
        <p:nvPicPr>
          <p:cNvPr id="8" name="Picture 7" descr="A black and pink text&#10;&#10;Description automatically generated">
            <a:extLst>
              <a:ext uri="{FF2B5EF4-FFF2-40B4-BE49-F238E27FC236}">
                <a16:creationId xmlns:a16="http://schemas.microsoft.com/office/drawing/2014/main" id="{22DD1B34-FA16-8EC8-9891-08E7986AF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120" y="6681499"/>
            <a:ext cx="3010055" cy="914447"/>
          </a:xfrm>
          <a:prstGeom prst="rect">
            <a:avLst/>
          </a:prstGeom>
        </p:spPr>
      </p:pic>
      <p:grpSp>
        <p:nvGrpSpPr>
          <p:cNvPr id="12" name="Group 11">
            <a:extLst>
              <a:ext uri="{FF2B5EF4-FFF2-40B4-BE49-F238E27FC236}">
                <a16:creationId xmlns:a16="http://schemas.microsoft.com/office/drawing/2014/main" id="{5D2821AD-21D9-07A8-BA75-86F16B0ED050}"/>
              </a:ext>
            </a:extLst>
          </p:cNvPr>
          <p:cNvGrpSpPr/>
          <p:nvPr/>
        </p:nvGrpSpPr>
        <p:grpSpPr>
          <a:xfrm>
            <a:off x="791783" y="1281968"/>
            <a:ext cx="4231511" cy="1465098"/>
            <a:chOff x="1273273" y="1090497"/>
            <a:chExt cx="3526259" cy="1220915"/>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DA3FA68-4AC4-3DAD-C956-71E37E10F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273" y="1090497"/>
              <a:ext cx="1465098" cy="1220915"/>
            </a:xfrm>
            <a:prstGeom prst="rect">
              <a:avLst/>
            </a:prstGeom>
          </p:spPr>
        </p:pic>
        <p:pic>
          <p:nvPicPr>
            <p:cNvPr id="11" name="Picture 10">
              <a:extLst>
                <a:ext uri="{FF2B5EF4-FFF2-40B4-BE49-F238E27FC236}">
                  <a16:creationId xmlns:a16="http://schemas.microsoft.com/office/drawing/2014/main" id="{C869C0BF-93BA-28EC-4708-E2C67DBFD167}"/>
                </a:ext>
              </a:extLst>
            </p:cNvPr>
            <p:cNvPicPr>
              <a:picLocks noChangeAspect="1"/>
            </p:cNvPicPr>
            <p:nvPr/>
          </p:nvPicPr>
          <p:blipFill rotWithShape="1">
            <a:blip r:embed="rId5">
              <a:extLst>
                <a:ext uri="{28A0092B-C50C-407E-A947-70E740481C1C}">
                  <a14:useLocalDpi xmlns:a14="http://schemas.microsoft.com/office/drawing/2010/main" val="0"/>
                </a:ext>
              </a:extLst>
            </a:blip>
            <a:srcRect l="28827" t="29707" b="37091"/>
            <a:stretch/>
          </p:blipFill>
          <p:spPr>
            <a:xfrm>
              <a:off x="2643627" y="1529674"/>
              <a:ext cx="2155905" cy="646519"/>
            </a:xfrm>
            <a:prstGeom prst="rect">
              <a:avLst/>
            </a:prstGeom>
          </p:spPr>
        </p:pic>
      </p:grpSp>
      <p:pic>
        <p:nvPicPr>
          <p:cNvPr id="16" name="Picture 15">
            <a:extLst>
              <a:ext uri="{FF2B5EF4-FFF2-40B4-BE49-F238E27FC236}">
                <a16:creationId xmlns:a16="http://schemas.microsoft.com/office/drawing/2014/main" id="{4D061CA7-84E0-2B0F-7034-1A76A57721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783" y="3236870"/>
            <a:ext cx="4513800" cy="877930"/>
          </a:xfrm>
          <a:prstGeom prst="rect">
            <a:avLst/>
          </a:prstGeom>
        </p:spPr>
      </p:pic>
      <p:sp>
        <p:nvSpPr>
          <p:cNvPr id="18" name="TextBox 17">
            <a:extLst>
              <a:ext uri="{FF2B5EF4-FFF2-40B4-BE49-F238E27FC236}">
                <a16:creationId xmlns:a16="http://schemas.microsoft.com/office/drawing/2014/main" id="{48090E12-B71B-BD66-14F8-8BFAE61306C8}"/>
              </a:ext>
            </a:extLst>
          </p:cNvPr>
          <p:cNvSpPr txBox="1"/>
          <p:nvPr/>
        </p:nvSpPr>
        <p:spPr>
          <a:xfrm>
            <a:off x="5665801" y="1821037"/>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Developed AI tools for creative processes, focusing on artistic and design applications.</a:t>
            </a:r>
          </a:p>
        </p:txBody>
      </p:sp>
      <p:sp>
        <p:nvSpPr>
          <p:cNvPr id="20" name="TextBox 19">
            <a:extLst>
              <a:ext uri="{FF2B5EF4-FFF2-40B4-BE49-F238E27FC236}">
                <a16:creationId xmlns:a16="http://schemas.microsoft.com/office/drawing/2014/main" id="{0311494A-FE13-0753-BFC1-41ECA333223F}"/>
              </a:ext>
            </a:extLst>
          </p:cNvPr>
          <p:cNvSpPr txBox="1"/>
          <p:nvPr/>
        </p:nvSpPr>
        <p:spPr>
          <a:xfrm>
            <a:off x="5666287" y="3357308"/>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Focused on stable and scalable AI solutions, especially in image and text generation.</a:t>
            </a:r>
          </a:p>
        </p:txBody>
      </p:sp>
      <p:sp>
        <p:nvSpPr>
          <p:cNvPr id="22" name="TextBox 21">
            <a:extLst>
              <a:ext uri="{FF2B5EF4-FFF2-40B4-BE49-F238E27FC236}">
                <a16:creationId xmlns:a16="http://schemas.microsoft.com/office/drawing/2014/main" id="{B3D59652-B314-E0F3-1D3E-F3F00E7043BB}"/>
              </a:ext>
            </a:extLst>
          </p:cNvPr>
          <p:cNvSpPr txBox="1"/>
          <p:nvPr/>
        </p:nvSpPr>
        <p:spPr>
          <a:xfrm>
            <a:off x="5666425" y="6820194"/>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Advanced natural language understanding and generation, enhancing text-based AI applications.</a:t>
            </a:r>
          </a:p>
        </p:txBody>
      </p:sp>
      <p:sp>
        <p:nvSpPr>
          <p:cNvPr id="24" name="TextBox 23">
            <a:extLst>
              <a:ext uri="{FF2B5EF4-FFF2-40B4-BE49-F238E27FC236}">
                <a16:creationId xmlns:a16="http://schemas.microsoft.com/office/drawing/2014/main" id="{C0169A1A-111A-00A7-5E61-A0B60FE8DC92}"/>
              </a:ext>
            </a:extLst>
          </p:cNvPr>
          <p:cNvSpPr txBox="1"/>
          <p:nvPr/>
        </p:nvSpPr>
        <p:spPr>
          <a:xfrm>
            <a:off x="5666425" y="5232750"/>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Influential in deep learning research, especially in generative models.</a:t>
            </a:r>
          </a:p>
        </p:txBody>
      </p:sp>
    </p:spTree>
    <p:extLst>
      <p:ext uri="{BB962C8B-B14F-4D97-AF65-F5344CB8AC3E}">
        <p14:creationId xmlns:p14="http://schemas.microsoft.com/office/powerpoint/2010/main" val="4203130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Text Generation</a:t>
            </a:r>
          </a:p>
        </p:txBody>
      </p:sp>
      <p:sp>
        <p:nvSpPr>
          <p:cNvPr id="7" name="TextBox 6">
            <a:extLst>
              <a:ext uri="{FF2B5EF4-FFF2-40B4-BE49-F238E27FC236}">
                <a16:creationId xmlns:a16="http://schemas.microsoft.com/office/drawing/2014/main" id="{A352C701-F9FD-743E-C10E-5C3D6836E774}"/>
              </a:ext>
            </a:extLst>
          </p:cNvPr>
          <p:cNvSpPr txBox="1"/>
          <p:nvPr/>
        </p:nvSpPr>
        <p:spPr>
          <a:xfrm>
            <a:off x="837880" y="1573726"/>
            <a:ext cx="6966246" cy="2766848"/>
          </a:xfrm>
          <a:prstGeom prst="rect">
            <a:avLst/>
          </a:prstGeom>
          <a:noFill/>
          <a:ln>
            <a:solidFill>
              <a:schemeClr val="accent1"/>
            </a:solidFill>
          </a:ln>
        </p:spPr>
        <p:txBody>
          <a:bodyPr wrap="square">
            <a:spAutoFit/>
          </a:bodyPr>
          <a:lstStyle/>
          <a:p>
            <a:pPr>
              <a:lnSpc>
                <a:spcPct val="150000"/>
              </a:lnSpc>
            </a:pPr>
            <a:r>
              <a:rPr lang="en-US" sz="1680" b="1" dirty="0">
                <a:latin typeface="Calibri" panose="020F0502020204030204" pitchFamily="34" charset="0"/>
                <a:ea typeface="Calibri" panose="020F0502020204030204" pitchFamily="34" charset="0"/>
                <a:cs typeface="Calibri" panose="020F0502020204030204" pitchFamily="34" charset="0"/>
              </a:rPr>
              <a:t>BERT</a:t>
            </a:r>
            <a:r>
              <a:rPr lang="en-US" sz="1680" dirty="0">
                <a:latin typeface="Calibri" panose="020F0502020204030204" pitchFamily="34" charset="0"/>
                <a:ea typeface="Calibri" panose="020F0502020204030204" pitchFamily="34" charset="0"/>
                <a:cs typeface="Calibri" panose="020F0502020204030204" pitchFamily="34" charset="0"/>
              </a:rPr>
              <a:t> (Bidirectional Encoder Representations from Transformers):</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Introduced in 2018 by Google AI, BERT is a pre-trained model that revolutionized NLP. Unlike previous models that focused on word-level relationships, BERT uses a bidirectional approach, considering the context of both preceding and subsequent words to understand their meaning. </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This significantly improved the accuracy of various NLP tasks, including text classification, sentiment analysis, and question answering.</a:t>
            </a:r>
          </a:p>
        </p:txBody>
      </p:sp>
      <p:sp>
        <p:nvSpPr>
          <p:cNvPr id="9" name="TextBox 8">
            <a:extLst>
              <a:ext uri="{FF2B5EF4-FFF2-40B4-BE49-F238E27FC236}">
                <a16:creationId xmlns:a16="http://schemas.microsoft.com/office/drawing/2014/main" id="{32EBC202-180D-31CB-A3ED-81B949500F33}"/>
              </a:ext>
            </a:extLst>
          </p:cNvPr>
          <p:cNvSpPr txBox="1"/>
          <p:nvPr/>
        </p:nvSpPr>
        <p:spPr>
          <a:xfrm>
            <a:off x="837880" y="5169084"/>
            <a:ext cx="7067525" cy="867930"/>
          </a:xfrm>
          <a:prstGeom prst="rect">
            <a:avLst/>
          </a:prstGeom>
          <a:noFill/>
          <a:ln>
            <a:solidFill>
              <a:schemeClr val="accent1"/>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GPT-3 (Generative Pre-trained Transformer 3):</a:t>
            </a:r>
            <a:r>
              <a:rPr lang="en-US" sz="1680">
                <a:solidFill>
                  <a:srgbClr val="D1D5DB"/>
                </a:solidFill>
                <a:latin typeface="Calibri" panose="020F0502020204030204" pitchFamily="34" charset="0"/>
                <a:ea typeface="Calibri" panose="020F0502020204030204" pitchFamily="34" charset="0"/>
                <a:cs typeface="Calibri" panose="020F0502020204030204" pitchFamily="34" charset="0"/>
              </a:rPr>
              <a:t> </a:t>
            </a:r>
            <a:r>
              <a:rPr lang="en-US" sz="1680">
                <a:latin typeface="Calibri" panose="020F0502020204030204" pitchFamily="34" charset="0"/>
                <a:ea typeface="Calibri" panose="020F0502020204030204" pitchFamily="34" charset="0"/>
                <a:cs typeface="Calibri" panose="020F0502020204030204" pitchFamily="34" charset="0"/>
              </a:rPr>
              <a:t>A massive model with </a:t>
            </a:r>
            <a:r>
              <a:rPr lang="en-US" sz="1680" b="1">
                <a:latin typeface="Calibri" panose="020F0502020204030204" pitchFamily="34" charset="0"/>
                <a:ea typeface="Calibri" panose="020F0502020204030204" pitchFamily="34" charset="0"/>
                <a:cs typeface="Calibri" panose="020F0502020204030204" pitchFamily="34" charset="0"/>
              </a:rPr>
              <a:t>175</a:t>
            </a:r>
            <a:r>
              <a:rPr lang="en-US" sz="1680">
                <a:latin typeface="Calibri" panose="020F0502020204030204" pitchFamily="34" charset="0"/>
                <a:ea typeface="Calibri" panose="020F0502020204030204" pitchFamily="34" charset="0"/>
                <a:cs typeface="Calibri" panose="020F0502020204030204" pitchFamily="34" charset="0"/>
              </a:rPr>
              <a:t> billion parameters, excelling in understanding and generating contextually relevant text.</a:t>
            </a:r>
          </a:p>
        </p:txBody>
      </p:sp>
      <p:sp>
        <p:nvSpPr>
          <p:cNvPr id="13" name="TextBox 12">
            <a:extLst>
              <a:ext uri="{FF2B5EF4-FFF2-40B4-BE49-F238E27FC236}">
                <a16:creationId xmlns:a16="http://schemas.microsoft.com/office/drawing/2014/main" id="{EB5B7CED-C4EB-7AF1-310D-34D08C075BCB}"/>
              </a:ext>
            </a:extLst>
          </p:cNvPr>
          <p:cNvSpPr txBox="1"/>
          <p:nvPr/>
        </p:nvSpPr>
        <p:spPr>
          <a:xfrm>
            <a:off x="837880" y="6782804"/>
            <a:ext cx="8275320" cy="609398"/>
          </a:xfrm>
          <a:prstGeom prst="rect">
            <a:avLst/>
          </a:prstGeom>
          <a:solidFill>
            <a:schemeClr val="accent1">
              <a:lumMod val="20000"/>
              <a:lumOff val="80000"/>
            </a:schemeClr>
          </a:solidFill>
          <a:ln>
            <a:solidFill>
              <a:schemeClr val="accent3"/>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GPT-3</a:t>
            </a:r>
            <a:r>
              <a:rPr lang="en-US" sz="1680">
                <a:latin typeface="Calibri" panose="020F0502020204030204" pitchFamily="34" charset="0"/>
                <a:ea typeface="Calibri" panose="020F0502020204030204" pitchFamily="34" charset="0"/>
                <a:cs typeface="Calibri" panose="020F0502020204030204" pitchFamily="34" charset="0"/>
              </a:rPr>
              <a:t> has been utilized to automatically generate articles, blog posts, and creative content based on prompts.</a:t>
            </a:r>
          </a:p>
        </p:txBody>
      </p:sp>
      <p:grpSp>
        <p:nvGrpSpPr>
          <p:cNvPr id="4" name="Group 3">
            <a:extLst>
              <a:ext uri="{FF2B5EF4-FFF2-40B4-BE49-F238E27FC236}">
                <a16:creationId xmlns:a16="http://schemas.microsoft.com/office/drawing/2014/main" id="{9B896C79-EA33-5BF6-0CEE-F1948DBC1414}"/>
              </a:ext>
            </a:extLst>
          </p:cNvPr>
          <p:cNvGrpSpPr/>
          <p:nvPr/>
        </p:nvGrpSpPr>
        <p:grpSpPr>
          <a:xfrm>
            <a:off x="9024568" y="1655282"/>
            <a:ext cx="4574491" cy="4122233"/>
            <a:chOff x="8329640" y="674553"/>
            <a:chExt cx="3164127" cy="3090736"/>
          </a:xfrm>
        </p:grpSpPr>
        <p:pic>
          <p:nvPicPr>
            <p:cNvPr id="15" name="Picture 14" descr="A purple and white logo&#10;&#10;Description automatically generated">
              <a:extLst>
                <a:ext uri="{FF2B5EF4-FFF2-40B4-BE49-F238E27FC236}">
                  <a16:creationId xmlns:a16="http://schemas.microsoft.com/office/drawing/2014/main" id="{0A4B8A68-502F-5FF6-0A94-D0E246001B74}"/>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8032" t="11730" r="8166" b="13303"/>
            <a:stretch/>
          </p:blipFill>
          <p:spPr>
            <a:xfrm>
              <a:off x="8816256" y="674553"/>
              <a:ext cx="2270731" cy="2031325"/>
            </a:xfrm>
            <a:prstGeom prst="rect">
              <a:avLst/>
            </a:prstGeom>
          </p:spPr>
        </p:pic>
        <p:pic>
          <p:nvPicPr>
            <p:cNvPr id="11" name="Picture 10">
              <a:extLst>
                <a:ext uri="{FF2B5EF4-FFF2-40B4-BE49-F238E27FC236}">
                  <a16:creationId xmlns:a16="http://schemas.microsoft.com/office/drawing/2014/main" id="{FA0AE25C-8177-7313-A467-9F62FE8462A3}"/>
                </a:ext>
              </a:extLst>
            </p:cNvPr>
            <p:cNvPicPr>
              <a:picLocks noChangeAspect="1"/>
            </p:cNvPicPr>
            <p:nvPr/>
          </p:nvPicPr>
          <p:blipFill rotWithShape="1">
            <a:blip r:embed="rId3">
              <a:extLst>
                <a:ext uri="{28A0092B-C50C-407E-A947-70E740481C1C}">
                  <a14:useLocalDpi xmlns:a14="http://schemas.microsoft.com/office/drawing/2010/main" val="0"/>
                </a:ext>
              </a:extLst>
            </a:blip>
            <a:srcRect l="31019" t="50884" r="30300" b="25422"/>
            <a:stretch/>
          </p:blipFill>
          <p:spPr>
            <a:xfrm>
              <a:off x="8329640" y="2705878"/>
              <a:ext cx="3164127" cy="1059411"/>
            </a:xfrm>
            <a:prstGeom prst="rect">
              <a:avLst/>
            </a:prstGeom>
          </p:spPr>
        </p:pic>
      </p:grpSp>
      <p:pic>
        <p:nvPicPr>
          <p:cNvPr id="17" name="Picture 16" descr="A black background with white text&#10;&#10;Description automatically generated">
            <a:extLst>
              <a:ext uri="{FF2B5EF4-FFF2-40B4-BE49-F238E27FC236}">
                <a16:creationId xmlns:a16="http://schemas.microsoft.com/office/drawing/2014/main" id="{51AE4922-82FB-C520-9EE8-727ACBC9295F}"/>
              </a:ext>
            </a:extLst>
          </p:cNvPr>
          <p:cNvPicPr>
            <a:picLocks noChangeAspect="1"/>
          </p:cNvPicPr>
          <p:nvPr/>
        </p:nvPicPr>
        <p:blipFill rotWithShape="1">
          <a:blip r:embed="rId4">
            <a:extLst>
              <a:ext uri="{28A0092B-C50C-407E-A947-70E740481C1C}">
                <a14:useLocalDpi xmlns:a14="http://schemas.microsoft.com/office/drawing/2010/main" val="0"/>
              </a:ext>
            </a:extLst>
          </a:blip>
          <a:srcRect l="4140" t="36412" r="1194" b="35618"/>
          <a:stretch/>
        </p:blipFill>
        <p:spPr>
          <a:xfrm>
            <a:off x="9995569" y="6611428"/>
            <a:ext cx="3796952" cy="799241"/>
          </a:xfrm>
          <a:prstGeom prst="rect">
            <a:avLst/>
          </a:prstGeom>
        </p:spPr>
      </p:pic>
    </p:spTree>
    <p:extLst>
      <p:ext uri="{BB962C8B-B14F-4D97-AF65-F5344CB8AC3E}">
        <p14:creationId xmlns:p14="http://schemas.microsoft.com/office/powerpoint/2010/main" val="1382433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Image Generation</a:t>
            </a:r>
          </a:p>
        </p:txBody>
      </p:sp>
      <p:sp>
        <p:nvSpPr>
          <p:cNvPr id="3" name="Content Placeholder 2"/>
          <p:cNvSpPr>
            <a:spLocks noGrp="1"/>
          </p:cNvSpPr>
          <p:nvPr>
            <p:ph idx="1"/>
          </p:nvPr>
        </p:nvSpPr>
        <p:spPr/>
        <p:txBody>
          <a:bodyPr/>
          <a:lstStyle/>
          <a:p>
            <a:pPr marL="0" indent="0">
              <a:buNone/>
            </a:pPr>
            <a:r>
              <a:rPr lang="en-US" sz="1920">
                <a:latin typeface="Calibri" panose="020F0502020204030204" pitchFamily="34" charset="0"/>
                <a:ea typeface="Calibri" panose="020F0502020204030204" pitchFamily="34" charset="0"/>
                <a:cs typeface="Calibri" panose="020F0502020204030204" pitchFamily="34" charset="0"/>
              </a:rPr>
              <a:t>Image generation models are a fascinating area of artificial intelligence that focus on creating new images, often from textual descriptions or by modifying existing images. </a:t>
            </a:r>
            <a:endParaRPr lang="en-IN" sz="192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p:cNvGrpSpPr/>
          <p:nvPr/>
        </p:nvGrpSpPr>
        <p:grpSpPr>
          <a:xfrm>
            <a:off x="300841" y="4500245"/>
            <a:ext cx="2239964" cy="1807849"/>
            <a:chOff x="250700" y="3750204"/>
            <a:chExt cx="1866637" cy="1506541"/>
          </a:xfrm>
        </p:grpSpPr>
        <p:pic>
          <p:nvPicPr>
            <p:cNvPr id="5" name="Graphic 4" descr="Chat bubble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3833" y="3750204"/>
              <a:ext cx="1140373" cy="1140373"/>
            </a:xfrm>
            <a:prstGeom prst="rect">
              <a:avLst/>
            </a:prstGeom>
          </p:spPr>
        </p:pic>
        <p:sp>
          <p:nvSpPr>
            <p:cNvPr id="12" name="TextBox 11"/>
            <p:cNvSpPr txBox="1"/>
            <p:nvPr/>
          </p:nvSpPr>
          <p:spPr>
            <a:xfrm>
              <a:off x="250700" y="4902802"/>
              <a:ext cx="1866637" cy="353943"/>
            </a:xfrm>
            <a:prstGeom prst="rect">
              <a:avLst/>
            </a:prstGeom>
            <a:noFill/>
          </p:spPr>
          <p:txBody>
            <a:bodyPr wrap="square" rtlCol="0">
              <a:spAutoFit/>
            </a:bodyPr>
            <a:lstStyle/>
            <a:p>
              <a:pPr algn="ctr"/>
              <a:r>
                <a:rPr lang="en-IN" sz="2160">
                  <a:latin typeface="Calibri" panose="020F0502020204030204" pitchFamily="34" charset="0"/>
                  <a:ea typeface="Calibri" panose="020F0502020204030204" pitchFamily="34" charset="0"/>
                  <a:cs typeface="Calibri" panose="020F0502020204030204" pitchFamily="34" charset="0"/>
                </a:rPr>
                <a:t>Text Prompt</a:t>
              </a:r>
            </a:p>
          </p:txBody>
        </p:sp>
      </p:grpSp>
      <p:sp>
        <p:nvSpPr>
          <p:cNvPr id="10" name="Arrow: Right 9"/>
          <p:cNvSpPr/>
          <p:nvPr/>
        </p:nvSpPr>
        <p:spPr bwMode="auto">
          <a:xfrm>
            <a:off x="3443190" y="4737223"/>
            <a:ext cx="1422680" cy="590261"/>
          </a:xfrm>
          <a:prstGeom prst="rightArrow">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lstStyle/>
          <a:p>
            <a:pPr defTabSz="1097280" eaLnBrk="0" fontAlgn="base" hangingPunct="0">
              <a:spcBef>
                <a:spcPct val="0"/>
              </a:spcBef>
              <a:spcAft>
                <a:spcPct val="0"/>
              </a:spcAft>
            </a:pPr>
            <a:endParaRPr lang="en-IN" sz="2880">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p:cNvGrpSpPr/>
          <p:nvPr/>
        </p:nvGrpSpPr>
        <p:grpSpPr>
          <a:xfrm>
            <a:off x="5748351" y="4114799"/>
            <a:ext cx="2916379" cy="2551668"/>
            <a:chOff x="4790292" y="3429000"/>
            <a:chExt cx="2430316" cy="2126390"/>
          </a:xfrm>
        </p:grpSpPr>
        <p:pic>
          <p:nvPicPr>
            <p:cNvPr id="7" name="Graphic 6" descr="Artificial Intelligence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76126" y="3429000"/>
              <a:ext cx="1439747" cy="1439747"/>
            </a:xfrm>
            <a:prstGeom prst="rect">
              <a:avLst/>
            </a:prstGeom>
          </p:spPr>
        </p:pic>
        <p:sp>
          <p:nvSpPr>
            <p:cNvPr id="13" name="TextBox 12"/>
            <p:cNvSpPr txBox="1"/>
            <p:nvPr/>
          </p:nvSpPr>
          <p:spPr>
            <a:xfrm>
              <a:off x="4790292" y="4924448"/>
              <a:ext cx="2430316" cy="630942"/>
            </a:xfrm>
            <a:prstGeom prst="rect">
              <a:avLst/>
            </a:prstGeom>
            <a:noFill/>
          </p:spPr>
          <p:txBody>
            <a:bodyPr wrap="square" rtlCol="0">
              <a:spAutoFit/>
            </a:bodyPr>
            <a:lstStyle/>
            <a:p>
              <a:pPr algn="ctr"/>
              <a:r>
                <a:rPr lang="en-IN" sz="2160">
                  <a:latin typeface="Calibri" panose="020F0502020204030204" pitchFamily="34" charset="0"/>
                  <a:ea typeface="Calibri" panose="020F0502020204030204" pitchFamily="34" charset="0"/>
                  <a:cs typeface="Calibri" panose="020F0502020204030204" pitchFamily="34" charset="0"/>
                </a:rPr>
                <a:t>Image Generation Model</a:t>
              </a:r>
            </a:p>
          </p:txBody>
        </p:sp>
      </p:grpSp>
      <p:sp>
        <p:nvSpPr>
          <p:cNvPr id="11" name="Arrow: Right 10"/>
          <p:cNvSpPr/>
          <p:nvPr/>
        </p:nvSpPr>
        <p:spPr bwMode="auto">
          <a:xfrm>
            <a:off x="9657325" y="4737223"/>
            <a:ext cx="1422680" cy="590261"/>
          </a:xfrm>
          <a:prstGeom prst="rightArrow">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lstStyle/>
          <a:p>
            <a:pPr defTabSz="1097280" eaLnBrk="0" fontAlgn="base" hangingPunct="0">
              <a:spcBef>
                <a:spcPct val="0"/>
              </a:spcBef>
              <a:spcAft>
                <a:spcPct val="0"/>
              </a:spcAft>
            </a:pPr>
            <a:endParaRPr lang="en-IN" sz="2880">
              <a:latin typeface="Calibri" panose="020F0502020204030204" pitchFamily="34" charset="0"/>
              <a:ea typeface="Calibri" panose="020F0502020204030204" pitchFamily="34" charset="0"/>
              <a:cs typeface="Calibri" panose="020F0502020204030204" pitchFamily="34" charset="0"/>
            </a:endParaRPr>
          </a:p>
        </p:txBody>
      </p:sp>
      <p:grpSp>
        <p:nvGrpSpPr>
          <p:cNvPr id="15" name="Group 14"/>
          <p:cNvGrpSpPr/>
          <p:nvPr/>
        </p:nvGrpSpPr>
        <p:grpSpPr>
          <a:xfrm>
            <a:off x="11674284" y="3818188"/>
            <a:ext cx="2239964" cy="2489906"/>
            <a:chOff x="9728569" y="3181823"/>
            <a:chExt cx="1866637" cy="2074922"/>
          </a:xfrm>
        </p:grpSpPr>
        <p:pic>
          <p:nvPicPr>
            <p:cNvPr id="9" name="Graphic 8" descr="Image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6452" y="3181823"/>
              <a:ext cx="1708754" cy="1708754"/>
            </a:xfrm>
            <a:prstGeom prst="rect">
              <a:avLst/>
            </a:prstGeom>
          </p:spPr>
        </p:pic>
        <p:sp>
          <p:nvSpPr>
            <p:cNvPr id="14" name="TextBox 13"/>
            <p:cNvSpPr txBox="1"/>
            <p:nvPr/>
          </p:nvSpPr>
          <p:spPr>
            <a:xfrm>
              <a:off x="9728569" y="4902802"/>
              <a:ext cx="1866637" cy="353943"/>
            </a:xfrm>
            <a:prstGeom prst="rect">
              <a:avLst/>
            </a:prstGeom>
            <a:noFill/>
          </p:spPr>
          <p:txBody>
            <a:bodyPr wrap="square" rtlCol="0">
              <a:spAutoFit/>
            </a:bodyPr>
            <a:lstStyle/>
            <a:p>
              <a:pPr algn="ctr"/>
              <a:r>
                <a:rPr lang="en-IN" sz="2160">
                  <a:latin typeface="Calibri" panose="020F0502020204030204" pitchFamily="34" charset="0"/>
                  <a:ea typeface="Calibri" panose="020F0502020204030204" pitchFamily="34" charset="0"/>
                  <a:cs typeface="Calibri" panose="020F0502020204030204" pitchFamily="34" charset="0"/>
                </a:rPr>
                <a:t>Image</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 Image Generation</a:t>
            </a:r>
          </a:p>
        </p:txBody>
      </p:sp>
      <p:grpSp>
        <p:nvGrpSpPr>
          <p:cNvPr id="15" name="Group 14">
            <a:extLst>
              <a:ext uri="{FF2B5EF4-FFF2-40B4-BE49-F238E27FC236}">
                <a16:creationId xmlns:a16="http://schemas.microsoft.com/office/drawing/2014/main" id="{0436CD24-656A-EF7D-F951-16EB4B9DC344}"/>
              </a:ext>
            </a:extLst>
          </p:cNvPr>
          <p:cNvGrpSpPr/>
          <p:nvPr/>
        </p:nvGrpSpPr>
        <p:grpSpPr>
          <a:xfrm>
            <a:off x="541444" y="3515051"/>
            <a:ext cx="8578958" cy="2121782"/>
            <a:chOff x="936395" y="1660848"/>
            <a:chExt cx="7167083" cy="2230931"/>
          </a:xfrm>
        </p:grpSpPr>
        <p:sp>
          <p:nvSpPr>
            <p:cNvPr id="5" name="Freeform: Shape 4">
              <a:extLst>
                <a:ext uri="{FF2B5EF4-FFF2-40B4-BE49-F238E27FC236}">
                  <a16:creationId xmlns:a16="http://schemas.microsoft.com/office/drawing/2014/main" id="{21819F9D-2E2E-D59B-C7FC-E16DB57AFB98}"/>
                </a:ext>
              </a:extLst>
            </p:cNvPr>
            <p:cNvSpPr/>
            <p:nvPr/>
          </p:nvSpPr>
          <p:spPr>
            <a:xfrm>
              <a:off x="936395"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AlexNet</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(2012)</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Freeform: Shape 5">
              <a:extLst>
                <a:ext uri="{FF2B5EF4-FFF2-40B4-BE49-F238E27FC236}">
                  <a16:creationId xmlns:a16="http://schemas.microsoft.com/office/drawing/2014/main" id="{9447A114-FF8B-C600-C5FD-E961AD26511C}"/>
                </a:ext>
              </a:extLst>
            </p:cNvPr>
            <p:cNvSpPr/>
            <p:nvPr/>
          </p:nvSpPr>
          <p:spPr>
            <a:xfrm>
              <a:off x="936395"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Char char="•"/>
              </a:pP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breakthrough for image classification.</a:t>
              </a:r>
            </a:p>
          </p:txBody>
        </p:sp>
        <p:sp>
          <p:nvSpPr>
            <p:cNvPr id="8" name="Freeform: Shape 7">
              <a:extLst>
                <a:ext uri="{FF2B5EF4-FFF2-40B4-BE49-F238E27FC236}">
                  <a16:creationId xmlns:a16="http://schemas.microsoft.com/office/drawing/2014/main" id="{F9644915-86C2-CB75-8155-03B00F594834}"/>
                </a:ext>
              </a:extLst>
            </p:cNvPr>
            <p:cNvSpPr/>
            <p:nvPr/>
          </p:nvSpPr>
          <p:spPr>
            <a:xfrm>
              <a:off x="2723941"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GANs</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(2014)</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9E6533F7-935D-7000-1836-99C70277C22E}"/>
                </a:ext>
              </a:extLst>
            </p:cNvPr>
            <p:cNvSpPr/>
            <p:nvPr/>
          </p:nvSpPr>
          <p:spPr>
            <a:xfrm>
              <a:off x="2770587"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en-US" sz="1920">
                  <a:solidFill>
                    <a:schemeClr val="tx1"/>
                  </a:solidFill>
                  <a:latin typeface="Calibri" panose="020F0502020204030204" pitchFamily="34" charset="0"/>
                  <a:ea typeface="Calibri" panose="020F0502020204030204" pitchFamily="34" charset="0"/>
                  <a:cs typeface="Calibri" panose="020F0502020204030204" pitchFamily="34" charset="0"/>
                </a:rPr>
                <a:t>First system to generate highly realistic images.</a:t>
              </a:r>
            </a:p>
          </p:txBody>
        </p:sp>
        <p:sp>
          <p:nvSpPr>
            <p:cNvPr id="11" name="Freeform: Shape 10">
              <a:extLst>
                <a:ext uri="{FF2B5EF4-FFF2-40B4-BE49-F238E27FC236}">
                  <a16:creationId xmlns:a16="http://schemas.microsoft.com/office/drawing/2014/main" id="{19C0AF2D-B09A-F84F-F587-30F7C1B828DA}"/>
                </a:ext>
              </a:extLst>
            </p:cNvPr>
            <p:cNvSpPr/>
            <p:nvPr/>
          </p:nvSpPr>
          <p:spPr>
            <a:xfrm>
              <a:off x="4507305"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DALL-E</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(2021)</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F0E366AC-C733-11DE-208D-F0C47080A4B2}"/>
                </a:ext>
              </a:extLst>
            </p:cNvPr>
            <p:cNvSpPr/>
            <p:nvPr/>
          </p:nvSpPr>
          <p:spPr>
            <a:xfrm>
              <a:off x="4604779"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Text-to-image generation with unprecedented quality and diversity.</a:t>
              </a:r>
            </a:p>
          </p:txBody>
        </p:sp>
        <p:sp>
          <p:nvSpPr>
            <p:cNvPr id="13" name="Freeform: Shape 12">
              <a:extLst>
                <a:ext uri="{FF2B5EF4-FFF2-40B4-BE49-F238E27FC236}">
                  <a16:creationId xmlns:a16="http://schemas.microsoft.com/office/drawing/2014/main" id="{2AF1A892-0959-2626-BF23-3D39CD4BDE60}"/>
                </a:ext>
              </a:extLst>
            </p:cNvPr>
            <p:cNvSpPr/>
            <p:nvPr/>
          </p:nvSpPr>
          <p:spPr>
            <a:xfrm>
              <a:off x="6315932"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fr-FR" sz="1920" b="1" dirty="0">
                  <a:solidFill>
                    <a:schemeClr val="tx1"/>
                  </a:solidFill>
                  <a:latin typeface="Calibri" panose="020F0502020204030204" pitchFamily="34" charset="0"/>
                  <a:ea typeface="Calibri" panose="020F0502020204030204" pitchFamily="34" charset="0"/>
                  <a:cs typeface="Calibri" panose="020F0502020204030204" pitchFamily="34" charset="0"/>
                </a:rPr>
                <a:t>Stable Diffusion </a:t>
              </a:r>
              <a:r>
                <a:rPr lang="fr-FR" sz="1680" dirty="0">
                  <a:solidFill>
                    <a:schemeClr val="tx1"/>
                  </a:solidFill>
                  <a:latin typeface="Calibri" panose="020F0502020204030204" pitchFamily="34" charset="0"/>
                  <a:ea typeface="Calibri" panose="020F0502020204030204" pitchFamily="34" charset="0"/>
                  <a:cs typeface="Calibri" panose="020F0502020204030204" pitchFamily="34" charset="0"/>
                </a:rPr>
                <a:t>(2022)</a:t>
              </a:r>
              <a:endParaRPr lang="fr-FR"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Freeform: Shape 13">
              <a:extLst>
                <a:ext uri="{FF2B5EF4-FFF2-40B4-BE49-F238E27FC236}">
                  <a16:creationId xmlns:a16="http://schemas.microsoft.com/office/drawing/2014/main" id="{14A1E649-3295-2847-16E1-E5DB7B6CD5CC}"/>
                </a:ext>
              </a:extLst>
            </p:cNvPr>
            <p:cNvSpPr/>
            <p:nvPr/>
          </p:nvSpPr>
          <p:spPr>
            <a:xfrm>
              <a:off x="6438971"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fr-FR" sz="1920">
                  <a:solidFill>
                    <a:schemeClr val="tx1"/>
                  </a:solidFill>
                  <a:latin typeface="Calibri" panose="020F0502020204030204" pitchFamily="34" charset="0"/>
                  <a:ea typeface="Calibri" panose="020F0502020204030204" pitchFamily="34" charset="0"/>
                  <a:cs typeface="Calibri" panose="020F0502020204030204" pitchFamily="34" charset="0"/>
                </a:rPr>
                <a:t>Open-source diffusion model democratizing image generation.</a:t>
              </a:r>
            </a:p>
          </p:txBody>
        </p:sp>
      </p:grpSp>
      <p:sp>
        <p:nvSpPr>
          <p:cNvPr id="17" name="TextBox 16">
            <a:extLst>
              <a:ext uri="{FF2B5EF4-FFF2-40B4-BE49-F238E27FC236}">
                <a16:creationId xmlns:a16="http://schemas.microsoft.com/office/drawing/2014/main" id="{793FA23A-DDA5-3C20-10B7-4335196040D0}"/>
              </a:ext>
            </a:extLst>
          </p:cNvPr>
          <p:cNvSpPr txBox="1"/>
          <p:nvPr/>
        </p:nvSpPr>
        <p:spPr>
          <a:xfrm>
            <a:off x="541444" y="1387819"/>
            <a:ext cx="8319136" cy="387798"/>
          </a:xfrm>
          <a:prstGeom prst="rect">
            <a:avLst/>
          </a:prstGeom>
          <a:noFill/>
          <a:ln>
            <a:solidFill>
              <a:srgbClr val="00B0F0"/>
            </a:solidFill>
          </a:ln>
        </p:spPr>
        <p:txBody>
          <a:bodyPr wrap="square">
            <a:spAutoFit/>
          </a:bodyPr>
          <a:lstStyle/>
          <a:p>
            <a:r>
              <a:rPr lang="en-IN" sz="1920" dirty="0">
                <a:latin typeface="Calibri" panose="020F0502020204030204" pitchFamily="34" charset="0"/>
                <a:ea typeface="Calibri" panose="020F0502020204030204" pitchFamily="34" charset="0"/>
                <a:cs typeface="Times New Roman" panose="02020603050405020304" pitchFamily="18" charset="0"/>
              </a:rPr>
              <a:t>progression from early image recognition to sophisticated image generation.</a:t>
            </a:r>
            <a:endParaRPr lang="en-US" sz="1920" dirty="0"/>
          </a:p>
        </p:txBody>
      </p:sp>
      <p:pic>
        <p:nvPicPr>
          <p:cNvPr id="22" name="Picture 21" descr="A group of colorful squares&#10;&#10;Description automatically generated with medium confidence">
            <a:extLst>
              <a:ext uri="{FF2B5EF4-FFF2-40B4-BE49-F238E27FC236}">
                <a16:creationId xmlns:a16="http://schemas.microsoft.com/office/drawing/2014/main" id="{AC860722-DD14-697C-9C1C-0700BBFDB45E}"/>
              </a:ext>
            </a:extLst>
          </p:cNvPr>
          <p:cNvPicPr>
            <a:picLocks noChangeAspect="1"/>
          </p:cNvPicPr>
          <p:nvPr/>
        </p:nvPicPr>
        <p:blipFill rotWithShape="1">
          <a:blip r:embed="rId2">
            <a:extLst>
              <a:ext uri="{28A0092B-C50C-407E-A947-70E740481C1C}">
                <a14:useLocalDpi xmlns:a14="http://schemas.microsoft.com/office/drawing/2010/main" val="0"/>
              </a:ext>
            </a:extLst>
          </a:blip>
          <a:srcRect l="49603" r="134"/>
          <a:stretch/>
        </p:blipFill>
        <p:spPr>
          <a:xfrm>
            <a:off x="9927411" y="3946867"/>
            <a:ext cx="4009864" cy="2659242"/>
          </a:xfrm>
          <a:prstGeom prst="rect">
            <a:avLst/>
          </a:prstGeom>
        </p:spPr>
      </p:pic>
      <p:pic>
        <p:nvPicPr>
          <p:cNvPr id="23" name="Picture 22" descr="A group of colorful squares&#10;&#10;Description automatically generated with medium confidence">
            <a:extLst>
              <a:ext uri="{FF2B5EF4-FFF2-40B4-BE49-F238E27FC236}">
                <a16:creationId xmlns:a16="http://schemas.microsoft.com/office/drawing/2014/main" id="{B3A94406-1EB9-5FA2-8825-C97BFB31AD76}"/>
              </a:ext>
            </a:extLst>
          </p:cNvPr>
          <p:cNvPicPr>
            <a:picLocks noChangeAspect="1"/>
          </p:cNvPicPr>
          <p:nvPr/>
        </p:nvPicPr>
        <p:blipFill rotWithShape="1">
          <a:blip r:embed="rId2">
            <a:extLst>
              <a:ext uri="{28A0092B-C50C-407E-A947-70E740481C1C}">
                <a14:useLocalDpi xmlns:a14="http://schemas.microsoft.com/office/drawing/2010/main" val="0"/>
              </a:ext>
            </a:extLst>
          </a:blip>
          <a:srcRect r="49737"/>
          <a:stretch/>
        </p:blipFill>
        <p:spPr>
          <a:xfrm>
            <a:off x="9927411" y="1287625"/>
            <a:ext cx="4009864" cy="2659242"/>
          </a:xfrm>
          <a:prstGeom prst="rect">
            <a:avLst/>
          </a:prstGeom>
        </p:spPr>
      </p:pic>
    </p:spTree>
    <p:extLst>
      <p:ext uri="{BB962C8B-B14F-4D97-AF65-F5344CB8AC3E}">
        <p14:creationId xmlns:p14="http://schemas.microsoft.com/office/powerpoint/2010/main" val="230015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Image Generation: Techniques</a:t>
            </a:r>
          </a:p>
        </p:txBody>
      </p:sp>
      <p:sp>
        <p:nvSpPr>
          <p:cNvPr id="5" name="Freeform: Shape 4"/>
          <p:cNvSpPr/>
          <p:nvPr/>
        </p:nvSpPr>
        <p:spPr>
          <a:xfrm>
            <a:off x="502105" y="1491946"/>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Generative Adversarial Networks (GANs)</a:t>
            </a:r>
          </a:p>
        </p:txBody>
      </p:sp>
      <p:sp>
        <p:nvSpPr>
          <p:cNvPr id="6" name="Freeform: Shape 5"/>
          <p:cNvSpPr/>
          <p:nvPr/>
        </p:nvSpPr>
        <p:spPr>
          <a:xfrm>
            <a:off x="502106" y="1943655"/>
            <a:ext cx="9183071" cy="1583550"/>
          </a:xfrm>
          <a:custGeom>
            <a:avLst/>
            <a:gdLst>
              <a:gd name="connsiteX0" fmla="*/ 0 w 11045814"/>
              <a:gd name="connsiteY0" fmla="*/ 0 h 1319625"/>
              <a:gd name="connsiteX1" fmla="*/ 11045814 w 11045814"/>
              <a:gd name="connsiteY1" fmla="*/ 0 h 1319625"/>
              <a:gd name="connsiteX2" fmla="*/ 11045814 w 11045814"/>
              <a:gd name="connsiteY2" fmla="*/ 1319625 h 1319625"/>
              <a:gd name="connsiteX3" fmla="*/ 0 w 11045814"/>
              <a:gd name="connsiteY3" fmla="*/ 1319625 h 1319625"/>
              <a:gd name="connsiteX4" fmla="*/ 0 w 11045814"/>
              <a:gd name="connsiteY4" fmla="*/ 0 h 13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319625">
                <a:moveTo>
                  <a:pt x="0" y="0"/>
                </a:moveTo>
                <a:lnTo>
                  <a:pt x="11045814" y="0"/>
                </a:lnTo>
                <a:lnTo>
                  <a:pt x="11045814" y="1319625"/>
                </a:lnTo>
                <a:lnTo>
                  <a:pt x="0" y="1319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Structure</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Comprises two neural networks, the generator and the discriminator, which are trained simultaneously.</a:t>
            </a:r>
          </a:p>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Function</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The generator creates images, and the discriminator evaluates them. The generator learns to produce more realistic images over time to 'fool' the discriminator.</a:t>
            </a:r>
          </a:p>
        </p:txBody>
      </p:sp>
      <p:sp>
        <p:nvSpPr>
          <p:cNvPr id="7" name="Freeform: Shape 6"/>
          <p:cNvSpPr/>
          <p:nvPr/>
        </p:nvSpPr>
        <p:spPr>
          <a:xfrm>
            <a:off x="502105" y="3601512"/>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288669"/>
              <a:satOff val="166"/>
              <a:lumOff val="-1174"/>
              <a:alphaOff val="0"/>
            </a:schemeClr>
          </a:fillRef>
          <a:effectRef idx="0">
            <a:schemeClr val="accent2">
              <a:hueOff val="288669"/>
              <a:satOff val="166"/>
              <a:lumOff val="-1174"/>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Variational Autoencoders (VAEs)</a:t>
            </a:r>
          </a:p>
        </p:txBody>
      </p:sp>
      <p:sp>
        <p:nvSpPr>
          <p:cNvPr id="8" name="Freeform: Shape 7"/>
          <p:cNvSpPr/>
          <p:nvPr/>
        </p:nvSpPr>
        <p:spPr>
          <a:xfrm>
            <a:off x="502106" y="4098028"/>
            <a:ext cx="9183071" cy="1483937"/>
          </a:xfrm>
          <a:custGeom>
            <a:avLst/>
            <a:gdLst>
              <a:gd name="connsiteX0" fmla="*/ 0 w 11045814"/>
              <a:gd name="connsiteY0" fmla="*/ 0 h 1319625"/>
              <a:gd name="connsiteX1" fmla="*/ 11045814 w 11045814"/>
              <a:gd name="connsiteY1" fmla="*/ 0 h 1319625"/>
              <a:gd name="connsiteX2" fmla="*/ 11045814 w 11045814"/>
              <a:gd name="connsiteY2" fmla="*/ 1319625 h 1319625"/>
              <a:gd name="connsiteX3" fmla="*/ 0 w 11045814"/>
              <a:gd name="connsiteY3" fmla="*/ 1319625 h 1319625"/>
              <a:gd name="connsiteX4" fmla="*/ 0 w 11045814"/>
              <a:gd name="connsiteY4" fmla="*/ 0 h 13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319625">
                <a:moveTo>
                  <a:pt x="0" y="0"/>
                </a:moveTo>
                <a:lnTo>
                  <a:pt x="11045814" y="0"/>
                </a:lnTo>
                <a:lnTo>
                  <a:pt x="11045814" y="1319625"/>
                </a:lnTo>
                <a:lnTo>
                  <a:pt x="0" y="1319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Structure</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Consists of an encoder and a decoder.</a:t>
            </a:r>
          </a:p>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Function</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The encoder compresses the input into a latent (hidden) space representation, and the decoder reconstructs the input image from this latent space.</a:t>
            </a:r>
          </a:p>
        </p:txBody>
      </p:sp>
      <p:sp>
        <p:nvSpPr>
          <p:cNvPr id="9" name="Freeform: Shape 8"/>
          <p:cNvSpPr/>
          <p:nvPr/>
        </p:nvSpPr>
        <p:spPr>
          <a:xfrm>
            <a:off x="502105" y="5589089"/>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577338"/>
              <a:satOff val="333"/>
              <a:lumOff val="-2352"/>
              <a:alphaOff val="0"/>
            </a:schemeClr>
          </a:fillRef>
          <a:effectRef idx="0">
            <a:schemeClr val="accent2">
              <a:hueOff val="577338"/>
              <a:satOff val="333"/>
              <a:lumOff val="-2352"/>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Diffusion Models</a:t>
            </a:r>
          </a:p>
        </p:txBody>
      </p:sp>
      <p:sp>
        <p:nvSpPr>
          <p:cNvPr id="10" name="Freeform: Shape 9"/>
          <p:cNvSpPr/>
          <p:nvPr/>
        </p:nvSpPr>
        <p:spPr>
          <a:xfrm>
            <a:off x="502106" y="6085604"/>
            <a:ext cx="9183071" cy="1304100"/>
          </a:xfrm>
          <a:custGeom>
            <a:avLst/>
            <a:gdLst>
              <a:gd name="connsiteX0" fmla="*/ 0 w 11045814"/>
              <a:gd name="connsiteY0" fmla="*/ 0 h 1086750"/>
              <a:gd name="connsiteX1" fmla="*/ 11045814 w 11045814"/>
              <a:gd name="connsiteY1" fmla="*/ 0 h 1086750"/>
              <a:gd name="connsiteX2" fmla="*/ 11045814 w 11045814"/>
              <a:gd name="connsiteY2" fmla="*/ 1086750 h 1086750"/>
              <a:gd name="connsiteX3" fmla="*/ 0 w 11045814"/>
              <a:gd name="connsiteY3" fmla="*/ 1086750 h 1086750"/>
              <a:gd name="connsiteX4" fmla="*/ 0 w 11045814"/>
              <a:gd name="connsiteY4" fmla="*/ 0 h 10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086750">
                <a:moveTo>
                  <a:pt x="0" y="0"/>
                </a:moveTo>
                <a:lnTo>
                  <a:pt x="11045814" y="0"/>
                </a:lnTo>
                <a:lnTo>
                  <a:pt x="11045814" y="1086750"/>
                </a:lnTo>
                <a:lnTo>
                  <a:pt x="0" y="1086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Structure</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Based on a process that gradually adds noise to an image and then learns to reverse this process.</a:t>
            </a:r>
          </a:p>
          <a:p>
            <a:pPr marL="205740" lvl="1" indent="-205740" defTabSz="853440">
              <a:lnSpc>
                <a:spcPct val="90000"/>
              </a:lnSpc>
              <a:spcBef>
                <a:spcPct val="0"/>
              </a:spcBef>
              <a:spcAft>
                <a:spcPct val="20000"/>
              </a:spcAft>
              <a:buChar char="•"/>
            </a:pPr>
            <a:r>
              <a:rPr lang="en-US" sz="1680" b="1">
                <a:latin typeface="Calibri" panose="020F0502020204030204" pitchFamily="34" charset="0"/>
                <a:ea typeface="Calibri" panose="020F0502020204030204" pitchFamily="34" charset="0"/>
                <a:cs typeface="Calibri" panose="020F0502020204030204" pitchFamily="34" charset="0"/>
              </a:rPr>
              <a:t>Function</a:t>
            </a:r>
            <a:endParaRPr lang="en-US" sz="168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a:latin typeface="Calibri" panose="020F0502020204030204" pitchFamily="34" charset="0"/>
                <a:ea typeface="Calibri" panose="020F0502020204030204" pitchFamily="34" charset="0"/>
                <a:cs typeface="Calibri" panose="020F0502020204030204" pitchFamily="34" charset="0"/>
              </a:rPr>
              <a:t>Starts with a pattern of random noise and gradually shapes it into an image by learning from a dataset of images.</a:t>
            </a:r>
          </a:p>
        </p:txBody>
      </p:sp>
      <p:pic>
        <p:nvPicPr>
          <p:cNvPr id="12" name="Picture 11" descr="A colorful background with many small dots&#10;&#10;Description automatically generated with medium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946" y="2007889"/>
            <a:ext cx="4247294" cy="424729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500"/>
                                        <p:tgtEl>
                                          <p:spTgt spid="8">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Effect transition="in" filter="fade">
                                      <p:cBhvr>
                                        <p:cTn id="43" dur="500"/>
                                        <p:tgtEl>
                                          <p:spTgt spid="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animEffect transition="in" filter="fade">
                                      <p:cBhvr>
                                        <p:cTn id="55" dur="500"/>
                                        <p:tgtEl>
                                          <p:spTgt spid="10">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fade">
                                      <p:cBhvr>
                                        <p:cTn id="58" dur="500"/>
                                        <p:tgtEl>
                                          <p:spTgt spid="10">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fade">
                                      <p:cBhvr>
                                        <p:cTn id="6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p:bldP spid="7" grpId="0" animBg="1"/>
      <p:bldP spid="8" grpId="0" uiExpand="1" build="p"/>
      <p:bldP spid="9" grpId="0" animBg="1"/>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Audio Generation</a:t>
            </a:r>
          </a:p>
        </p:txBody>
      </p:sp>
      <p:graphicFrame>
        <p:nvGraphicFramePr>
          <p:cNvPr id="6" name="Table 5">
            <a:extLst>
              <a:ext uri="{FF2B5EF4-FFF2-40B4-BE49-F238E27FC236}">
                <a16:creationId xmlns:a16="http://schemas.microsoft.com/office/drawing/2014/main" id="{79FCB1B4-E8F8-DA47-9909-074064BA2469}"/>
              </a:ext>
            </a:extLst>
          </p:cNvPr>
          <p:cNvGraphicFramePr>
            <a:graphicFrameLocks noGrp="1"/>
          </p:cNvGraphicFramePr>
          <p:nvPr>
            <p:extLst>
              <p:ext uri="{D42A27DB-BD31-4B8C-83A1-F6EECF244321}">
                <p14:modId xmlns:p14="http://schemas.microsoft.com/office/powerpoint/2010/main" val="3562757465"/>
              </p:ext>
            </p:extLst>
          </p:nvPr>
        </p:nvGraphicFramePr>
        <p:xfrm>
          <a:off x="972924" y="1899594"/>
          <a:ext cx="8432332" cy="5637793"/>
        </p:xfrm>
        <a:graphic>
          <a:graphicData uri="http://schemas.openxmlformats.org/drawingml/2006/table">
            <a:tbl>
              <a:tblPr/>
              <a:tblGrid>
                <a:gridCol w="2108083">
                  <a:extLst>
                    <a:ext uri="{9D8B030D-6E8A-4147-A177-3AD203B41FA5}">
                      <a16:colId xmlns:a16="http://schemas.microsoft.com/office/drawing/2014/main" val="1298412923"/>
                    </a:ext>
                  </a:extLst>
                </a:gridCol>
                <a:gridCol w="2108083">
                  <a:extLst>
                    <a:ext uri="{9D8B030D-6E8A-4147-A177-3AD203B41FA5}">
                      <a16:colId xmlns:a16="http://schemas.microsoft.com/office/drawing/2014/main" val="3035709161"/>
                    </a:ext>
                  </a:extLst>
                </a:gridCol>
                <a:gridCol w="2108083">
                  <a:extLst>
                    <a:ext uri="{9D8B030D-6E8A-4147-A177-3AD203B41FA5}">
                      <a16:colId xmlns:a16="http://schemas.microsoft.com/office/drawing/2014/main" val="4095356481"/>
                    </a:ext>
                  </a:extLst>
                </a:gridCol>
                <a:gridCol w="2108083">
                  <a:extLst>
                    <a:ext uri="{9D8B030D-6E8A-4147-A177-3AD203B41FA5}">
                      <a16:colId xmlns:a16="http://schemas.microsoft.com/office/drawing/2014/main" val="244869147"/>
                    </a:ext>
                  </a:extLst>
                </a:gridCol>
              </a:tblGrid>
              <a:tr h="355075">
                <a:tc>
                  <a:txBody>
                    <a:bodyPr/>
                    <a:lstStyle/>
                    <a:p>
                      <a:pPr algn="ctr"/>
                      <a:r>
                        <a:rPr lang="en-US" sz="2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a:t>
                      </a:r>
                      <a:endPar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Key Technologies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Advancements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Applications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3915884209"/>
                  </a:ext>
                </a:extLst>
              </a:tr>
              <a:tr h="832662">
                <a:tc>
                  <a:txBody>
                    <a:bodyPr/>
                    <a:lstStyle/>
                    <a:p>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1950s-1970s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Rule-based systems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Concatenation of pre-recorded speech units (phonemes, diphones)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Text-to-speech (TTS) for basic communication aids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2175400068"/>
                  </a:ext>
                </a:extLst>
              </a:tr>
              <a:tr h="964130">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1980s-1990s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Statistical parametric methods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Formant synthesis: synthesizes speech by controlling vocal tract parameters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TTS with improved intelligibility and naturalness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206616942"/>
                  </a:ext>
                </a:extLst>
              </a:tr>
              <a:tr h="964130">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2000s-2010s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Deep learning with neural networks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marL="0" indent="0">
                        <a:buFont typeface="Arial" panose="020B0604020202020204" pitchFamily="34" charset="0"/>
                        <a:buNone/>
                      </a:pP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WaveNet</a:t>
                      </a: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first system to generate raw audio waveforms with high fidelity</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Improved TTS systems with emotional expressiveness and speaker individuality</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3658341344"/>
                  </a:ext>
                </a:extLst>
              </a:tr>
              <a:tr h="1151552">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2010s-2020s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Generative Adversarial Networks (</a:t>
                      </a:r>
                      <a:r>
                        <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rPr>
                        <a:t>GANs</a:t>
                      </a:r>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&amp; Diffusion models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AudioStyleTransfer: allows for changing the style of existing audio</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Music composition and generation, sound effects creation, voice editing, and audio effects processing</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547774853"/>
                  </a:ext>
                </a:extLst>
              </a:tr>
              <a:tr h="1364147">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2020s-present</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Large language models (</a:t>
                      </a: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LLMs</a:t>
                      </a: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Integration of LLMs with audio generation models for natural and context-aware audio creation</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Personalized audio experiences, interactive storytelling, multi-modal learning, and creative audio content generation</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998041650"/>
                  </a:ext>
                </a:extLst>
              </a:tr>
            </a:tbl>
          </a:graphicData>
        </a:graphic>
      </p:graphicFrame>
      <p:pic>
        <p:nvPicPr>
          <p:cNvPr id="12" name="Picture 11" descr="A white sound wave on a black background&#10;&#10;Description automatically generated">
            <a:extLst>
              <a:ext uri="{FF2B5EF4-FFF2-40B4-BE49-F238E27FC236}">
                <a16:creationId xmlns:a16="http://schemas.microsoft.com/office/drawing/2014/main" id="{570D7E6C-1A7B-7AF8-8E33-7F2B8AD8BB35}"/>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077062" y="2608838"/>
            <a:ext cx="3789161" cy="3789161"/>
          </a:xfrm>
          <a:prstGeom prst="rect">
            <a:avLst/>
          </a:prstGeom>
          <a:ln>
            <a:solidFill>
              <a:schemeClr val="accent1"/>
            </a:solidFill>
          </a:ln>
        </p:spPr>
      </p:pic>
    </p:spTree>
    <p:extLst>
      <p:ext uri="{BB962C8B-B14F-4D97-AF65-F5344CB8AC3E}">
        <p14:creationId xmlns:p14="http://schemas.microsoft.com/office/powerpoint/2010/main" val="1541523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46FFC-A2D9-2F80-BD2C-BDB90288E6C6}"/>
              </a:ext>
            </a:extLst>
          </p:cNvPr>
          <p:cNvSpPr>
            <a:spLocks noGrp="1"/>
          </p:cNvSpPr>
          <p:nvPr>
            <p:ph type="title"/>
          </p:nvPr>
        </p:nvSpPr>
        <p:spPr>
          <a:xfrm>
            <a:off x="399533" y="1315721"/>
            <a:ext cx="4569137" cy="985036"/>
          </a:xfrm>
        </p:spPr>
        <p:txBody>
          <a:bodyPr/>
          <a:lstStyle/>
          <a:p>
            <a:r>
              <a:rPr lang="en-IN" sz="4320"/>
              <a:t>Anshu Pandey</a:t>
            </a:r>
            <a:endParaRPr lang="en-IN" sz="4320" dirty="0"/>
          </a:p>
        </p:txBody>
      </p:sp>
      <p:sp>
        <p:nvSpPr>
          <p:cNvPr id="5" name="Content Placeholder 4">
            <a:extLst>
              <a:ext uri="{FF2B5EF4-FFF2-40B4-BE49-F238E27FC236}">
                <a16:creationId xmlns:a16="http://schemas.microsoft.com/office/drawing/2014/main" id="{E8ED28FF-3907-BC60-470A-8C6F534AC00F}"/>
              </a:ext>
            </a:extLst>
          </p:cNvPr>
          <p:cNvSpPr>
            <a:spLocks noGrp="1"/>
          </p:cNvSpPr>
          <p:nvPr>
            <p:ph sz="quarter" idx="13"/>
          </p:nvPr>
        </p:nvSpPr>
        <p:spPr/>
        <p:txBody>
          <a:bodyPr/>
          <a:lstStyle/>
          <a:p>
            <a:pPr marL="411480" indent="-411480">
              <a:buFont typeface="Arial" panose="020B0604020202020204" pitchFamily="34" charset="0"/>
              <a:buChar char="•"/>
            </a:pPr>
            <a:r>
              <a:rPr lang="en-IN" sz="2400" dirty="0"/>
              <a:t>AI &amp; Data Consultant </a:t>
            </a:r>
          </a:p>
          <a:p>
            <a:pPr marL="411480" indent="-411480">
              <a:buFont typeface="Arial" panose="020B0604020202020204" pitchFamily="34" charset="0"/>
              <a:buChar char="•"/>
            </a:pPr>
            <a:r>
              <a:rPr lang="en-IN" sz="2400" dirty="0"/>
              <a:t>Formerly </a:t>
            </a:r>
            <a:r>
              <a:rPr lang="en-IN" sz="2400" dirty="0" err="1"/>
              <a:t>Progarm</a:t>
            </a:r>
            <a:r>
              <a:rPr lang="en-IN" sz="2400" dirty="0"/>
              <a:t> Director at Bootup Ventures</a:t>
            </a:r>
          </a:p>
          <a:p>
            <a:pPr marL="411480" indent="-411480">
              <a:buFont typeface="Arial" panose="020B0604020202020204" pitchFamily="34" charset="0"/>
              <a:buChar char="•"/>
            </a:pPr>
            <a:endParaRPr lang="en-IN" sz="2400" dirty="0"/>
          </a:p>
          <a:p>
            <a:pPr marL="411480" indent="-411480">
              <a:buFont typeface="Arial" panose="020B0604020202020204" pitchFamily="34" charset="0"/>
              <a:buChar char="•"/>
            </a:pPr>
            <a:endParaRPr lang="en-IN" sz="2400" dirty="0"/>
          </a:p>
          <a:p>
            <a:pPr marL="411480" indent="-411480">
              <a:buFont typeface="Arial" panose="020B0604020202020204" pitchFamily="34" charset="0"/>
              <a:buChar char="•"/>
            </a:pPr>
            <a:r>
              <a:rPr lang="en-IN" dirty="0"/>
              <a:t>10+ years into Analytics, AI &amp; Automation</a:t>
            </a:r>
          </a:p>
          <a:p>
            <a:pPr marL="411480" indent="-411480">
              <a:buFont typeface="Arial" panose="020B0604020202020204" pitchFamily="34" charset="0"/>
              <a:buChar char="•"/>
            </a:pPr>
            <a:endParaRPr lang="en-IN" dirty="0"/>
          </a:p>
          <a:p>
            <a:pPr marL="411480" indent="-411480">
              <a:buFont typeface="Arial" panose="020B0604020202020204" pitchFamily="34" charset="0"/>
              <a:buChar char="•"/>
            </a:pPr>
            <a:endParaRPr lang="en-IN" dirty="0"/>
          </a:p>
          <a:p>
            <a:pPr marL="411480" indent="-411480">
              <a:buFont typeface="Arial" panose="020B0604020202020204" pitchFamily="34" charset="0"/>
              <a:buChar char="•"/>
            </a:pPr>
            <a:r>
              <a:rPr lang="en-IN" dirty="0"/>
              <a:t>Microsoft Certified Trainer, Wiley Certified Trainer</a:t>
            </a:r>
          </a:p>
          <a:p>
            <a:pPr marL="411480" indent="-411480">
              <a:buFont typeface="Arial" panose="020B0604020202020204" pitchFamily="34" charset="0"/>
              <a:buChar char="•"/>
            </a:pPr>
            <a:r>
              <a:rPr lang="en-IN" dirty="0"/>
              <a:t>Consulted to 30+ organizations in Telecom, Finance and Education industry. </a:t>
            </a:r>
          </a:p>
        </p:txBody>
      </p:sp>
      <p:pic>
        <p:nvPicPr>
          <p:cNvPr id="6" name="Picture 5" descr="A person in a blue suit&#10;&#10;Description automatically generated">
            <a:extLst>
              <a:ext uri="{FF2B5EF4-FFF2-40B4-BE49-F238E27FC236}">
                <a16:creationId xmlns:a16="http://schemas.microsoft.com/office/drawing/2014/main" id="{D72EA34D-ACAC-1A26-3458-7525FCD59A4B}"/>
              </a:ext>
            </a:extLst>
          </p:cNvPr>
          <p:cNvPicPr>
            <a:picLocks noChangeAspect="1"/>
          </p:cNvPicPr>
          <p:nvPr/>
        </p:nvPicPr>
        <p:blipFill rotWithShape="1">
          <a:blip r:embed="rId2">
            <a:extLst>
              <a:ext uri="{28A0092B-C50C-407E-A947-70E740481C1C}">
                <a14:useLocalDpi xmlns:a14="http://schemas.microsoft.com/office/drawing/2010/main" val="0"/>
              </a:ext>
            </a:extLst>
          </a:blip>
          <a:srcRect l="14869" r="14869"/>
          <a:stretch/>
        </p:blipFill>
        <p:spPr>
          <a:xfrm>
            <a:off x="399533" y="2448410"/>
            <a:ext cx="3764544" cy="5127913"/>
          </a:xfrm>
          <a:prstGeom prst="rect">
            <a:avLst/>
          </a:prstGeom>
        </p:spPr>
      </p:pic>
    </p:spTree>
    <p:extLst>
      <p:ext uri="{BB962C8B-B14F-4D97-AF65-F5344CB8AC3E}">
        <p14:creationId xmlns:p14="http://schemas.microsoft.com/office/powerpoint/2010/main" val="266677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Video Generation</a:t>
            </a:r>
          </a:p>
        </p:txBody>
      </p:sp>
      <p:sp>
        <p:nvSpPr>
          <p:cNvPr id="6" name="TextBox 5">
            <a:extLst>
              <a:ext uri="{FF2B5EF4-FFF2-40B4-BE49-F238E27FC236}">
                <a16:creationId xmlns:a16="http://schemas.microsoft.com/office/drawing/2014/main" id="{483CD66D-A01C-6F03-B07E-91D802E1A360}"/>
              </a:ext>
            </a:extLst>
          </p:cNvPr>
          <p:cNvSpPr txBox="1"/>
          <p:nvPr/>
        </p:nvSpPr>
        <p:spPr>
          <a:xfrm>
            <a:off x="784246" y="1362784"/>
            <a:ext cx="9234398" cy="609398"/>
          </a:xfrm>
          <a:prstGeom prst="rect">
            <a:avLst/>
          </a:prstGeom>
          <a:noFill/>
          <a:ln>
            <a:solidFill>
              <a:schemeClr val="accent1"/>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Deepfake technology emerged in the early 2010s with the development of deep learning algorithms capable of generating realistic synthetic media, including images, videos,</a:t>
            </a:r>
          </a:p>
        </p:txBody>
      </p:sp>
      <p:sp>
        <p:nvSpPr>
          <p:cNvPr id="12" name="TextBox 11">
            <a:extLst>
              <a:ext uri="{FF2B5EF4-FFF2-40B4-BE49-F238E27FC236}">
                <a16:creationId xmlns:a16="http://schemas.microsoft.com/office/drawing/2014/main" id="{849D365C-8782-F102-A1D7-64F1D19809E0}"/>
              </a:ext>
            </a:extLst>
          </p:cNvPr>
          <p:cNvSpPr txBox="1"/>
          <p:nvPr/>
        </p:nvSpPr>
        <p:spPr>
          <a:xfrm>
            <a:off x="736600" y="2179950"/>
            <a:ext cx="3127734" cy="350865"/>
          </a:xfrm>
          <a:prstGeom prst="rect">
            <a:avLst/>
          </a:prstGeom>
          <a:noFill/>
        </p:spPr>
        <p:txBody>
          <a:bodyPr wrap="square">
            <a:spAutoFit/>
          </a:bodyPr>
          <a:lstStyle/>
          <a:p>
            <a:r>
              <a:rPr lang="en-US" sz="1680" dirty="0">
                <a:solidFill>
                  <a:schemeClr val="bg2"/>
                </a:solidFill>
                <a:latin typeface="Calibri" panose="020F0502020204030204" pitchFamily="34" charset="0"/>
                <a:ea typeface="Calibri" panose="020F0502020204030204" pitchFamily="34" charset="0"/>
                <a:cs typeface="Calibri" panose="020F0502020204030204" pitchFamily="34" charset="0"/>
              </a:rPr>
              <a:t>key events in </a:t>
            </a:r>
            <a:r>
              <a:rPr lang="en-US" sz="1680" b="1" dirty="0">
                <a:solidFill>
                  <a:schemeClr val="bg2"/>
                </a:solidFill>
                <a:latin typeface="Calibri" panose="020F0502020204030204" pitchFamily="34" charset="0"/>
                <a:ea typeface="Calibri" panose="020F0502020204030204" pitchFamily="34" charset="0"/>
                <a:cs typeface="Calibri" panose="020F0502020204030204" pitchFamily="34" charset="0"/>
              </a:rPr>
              <a:t>Deepfake history</a:t>
            </a:r>
            <a:r>
              <a:rPr lang="en-US" sz="1680" dirty="0">
                <a:solidFill>
                  <a:schemeClr val="bg2"/>
                </a:solidFill>
                <a:latin typeface="Calibri" panose="020F0502020204030204" pitchFamily="34" charset="0"/>
                <a:ea typeface="Calibri" panose="020F0502020204030204" pitchFamily="34" charset="0"/>
                <a:cs typeface="Calibri" panose="020F0502020204030204" pitchFamily="34" charset="0"/>
              </a:rPr>
              <a:t>:</a:t>
            </a:r>
          </a:p>
        </p:txBody>
      </p:sp>
      <p:sp>
        <p:nvSpPr>
          <p:cNvPr id="17" name="Straight Connector 16">
            <a:extLst>
              <a:ext uri="{FF2B5EF4-FFF2-40B4-BE49-F238E27FC236}">
                <a16:creationId xmlns:a16="http://schemas.microsoft.com/office/drawing/2014/main" id="{5A3C3F1A-0E2D-3C3B-2E4A-6C825709C5D2}"/>
              </a:ext>
            </a:extLst>
          </p:cNvPr>
          <p:cNvSpPr/>
          <p:nvPr/>
        </p:nvSpPr>
        <p:spPr>
          <a:xfrm>
            <a:off x="784246" y="2740261"/>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9E87604C-BAAB-096D-C2B3-F9C24352958B}"/>
              </a:ext>
            </a:extLst>
          </p:cNvPr>
          <p:cNvSpPr/>
          <p:nvPr/>
        </p:nvSpPr>
        <p:spPr>
          <a:xfrm>
            <a:off x="784246" y="2740262"/>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2014</a:t>
            </a:r>
          </a:p>
        </p:txBody>
      </p:sp>
      <p:sp>
        <p:nvSpPr>
          <p:cNvPr id="19" name="Freeform: Shape 18">
            <a:extLst>
              <a:ext uri="{FF2B5EF4-FFF2-40B4-BE49-F238E27FC236}">
                <a16:creationId xmlns:a16="http://schemas.microsoft.com/office/drawing/2014/main" id="{79BBB5BA-BBDF-FCD1-CB95-858A6FDE966B}"/>
              </a:ext>
            </a:extLst>
          </p:cNvPr>
          <p:cNvSpPr/>
          <p:nvPr/>
        </p:nvSpPr>
        <p:spPr>
          <a:xfrm>
            <a:off x="2357441" y="2792203"/>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The term "</a:t>
            </a:r>
            <a:r>
              <a:rPr lang="en-US" sz="1680" b="1">
                <a:latin typeface="Calibri" panose="020F0502020204030204" pitchFamily="34" charset="0"/>
                <a:ea typeface="Calibri" panose="020F0502020204030204" pitchFamily="34" charset="0"/>
                <a:cs typeface="Calibri" panose="020F0502020204030204" pitchFamily="34" charset="0"/>
              </a:rPr>
              <a:t>deepfake</a:t>
            </a:r>
            <a:r>
              <a:rPr lang="en-US" sz="1680">
                <a:latin typeface="Calibri" panose="020F0502020204030204" pitchFamily="34" charset="0"/>
                <a:ea typeface="Calibri" panose="020F0502020204030204" pitchFamily="34" charset="0"/>
                <a:cs typeface="Calibri" panose="020F0502020204030204" pitchFamily="34" charset="0"/>
              </a:rPr>
              <a:t>" is coined by Ian Goodfellow, a researcher at Google Brain.</a:t>
            </a:r>
          </a:p>
        </p:txBody>
      </p:sp>
      <p:sp>
        <p:nvSpPr>
          <p:cNvPr id="20" name="Straight Connector 19">
            <a:extLst>
              <a:ext uri="{FF2B5EF4-FFF2-40B4-BE49-F238E27FC236}">
                <a16:creationId xmlns:a16="http://schemas.microsoft.com/office/drawing/2014/main" id="{FAC17938-CCAF-97D9-6D6E-0F663A8EFDFB}"/>
              </a:ext>
            </a:extLst>
          </p:cNvPr>
          <p:cNvSpPr/>
          <p:nvPr/>
        </p:nvSpPr>
        <p:spPr>
          <a:xfrm>
            <a:off x="2247683" y="3831014"/>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1" name="Straight Connector 20">
            <a:extLst>
              <a:ext uri="{FF2B5EF4-FFF2-40B4-BE49-F238E27FC236}">
                <a16:creationId xmlns:a16="http://schemas.microsoft.com/office/drawing/2014/main" id="{0A7A2F35-5FE8-4879-4A90-F52C48240B13}"/>
              </a:ext>
            </a:extLst>
          </p:cNvPr>
          <p:cNvSpPr/>
          <p:nvPr/>
        </p:nvSpPr>
        <p:spPr>
          <a:xfrm>
            <a:off x="784246" y="3884072"/>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2" name="Freeform: Shape 21">
            <a:extLst>
              <a:ext uri="{FF2B5EF4-FFF2-40B4-BE49-F238E27FC236}">
                <a16:creationId xmlns:a16="http://schemas.microsoft.com/office/drawing/2014/main" id="{3577C7AD-4FE5-CA9B-B484-54832940C751}"/>
              </a:ext>
            </a:extLst>
          </p:cNvPr>
          <p:cNvSpPr/>
          <p:nvPr/>
        </p:nvSpPr>
        <p:spPr>
          <a:xfrm>
            <a:off x="784246" y="3884073"/>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2017</a:t>
            </a:r>
          </a:p>
        </p:txBody>
      </p:sp>
      <p:sp>
        <p:nvSpPr>
          <p:cNvPr id="23" name="Freeform: Shape 22">
            <a:extLst>
              <a:ext uri="{FF2B5EF4-FFF2-40B4-BE49-F238E27FC236}">
                <a16:creationId xmlns:a16="http://schemas.microsoft.com/office/drawing/2014/main" id="{533F54E7-50E2-961D-6E40-54D9665C045D}"/>
              </a:ext>
            </a:extLst>
          </p:cNvPr>
          <p:cNvSpPr/>
          <p:nvPr/>
        </p:nvSpPr>
        <p:spPr>
          <a:xfrm>
            <a:off x="2357441" y="3936014"/>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The first widely-known deepfake video goes viral. It depicts former U.S. President Barack Obama giving a speech he never made.</a:t>
            </a:r>
          </a:p>
        </p:txBody>
      </p:sp>
      <p:sp>
        <p:nvSpPr>
          <p:cNvPr id="24" name="Straight Connector 23">
            <a:extLst>
              <a:ext uri="{FF2B5EF4-FFF2-40B4-BE49-F238E27FC236}">
                <a16:creationId xmlns:a16="http://schemas.microsoft.com/office/drawing/2014/main" id="{97E6F313-2377-361B-1DA7-E10ADD76F7DD}"/>
              </a:ext>
            </a:extLst>
          </p:cNvPr>
          <p:cNvSpPr/>
          <p:nvPr/>
        </p:nvSpPr>
        <p:spPr>
          <a:xfrm>
            <a:off x="2247683" y="4974826"/>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5" name="Straight Connector 24">
            <a:extLst>
              <a:ext uri="{FF2B5EF4-FFF2-40B4-BE49-F238E27FC236}">
                <a16:creationId xmlns:a16="http://schemas.microsoft.com/office/drawing/2014/main" id="{CE02D306-9A8F-E9AA-234D-0A63D37D933E}"/>
              </a:ext>
            </a:extLst>
          </p:cNvPr>
          <p:cNvSpPr/>
          <p:nvPr/>
        </p:nvSpPr>
        <p:spPr>
          <a:xfrm>
            <a:off x="784246" y="5027882"/>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6" name="Freeform: Shape 25">
            <a:extLst>
              <a:ext uri="{FF2B5EF4-FFF2-40B4-BE49-F238E27FC236}">
                <a16:creationId xmlns:a16="http://schemas.microsoft.com/office/drawing/2014/main" id="{4DD946FC-462A-D9E3-A073-842BF6B90917}"/>
              </a:ext>
            </a:extLst>
          </p:cNvPr>
          <p:cNvSpPr/>
          <p:nvPr/>
        </p:nvSpPr>
        <p:spPr>
          <a:xfrm>
            <a:off x="784246" y="5027883"/>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2018-Present</a:t>
            </a:r>
          </a:p>
        </p:txBody>
      </p:sp>
      <p:sp>
        <p:nvSpPr>
          <p:cNvPr id="27" name="Freeform: Shape 26">
            <a:extLst>
              <a:ext uri="{FF2B5EF4-FFF2-40B4-BE49-F238E27FC236}">
                <a16:creationId xmlns:a16="http://schemas.microsoft.com/office/drawing/2014/main" id="{9C854D19-87D7-B99A-4E7E-0F4CD2CAFF28}"/>
              </a:ext>
            </a:extLst>
          </p:cNvPr>
          <p:cNvSpPr/>
          <p:nvPr/>
        </p:nvSpPr>
        <p:spPr>
          <a:xfrm>
            <a:off x="2357441" y="5079824"/>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Deepfake technology becomes increasingly sophisticated and accessible. There are more and more incidents of deepfakes being used for malicious purposes, such as spreading misinformation, damaging reputations, and committing fraud.</a:t>
            </a:r>
          </a:p>
        </p:txBody>
      </p:sp>
      <p:sp>
        <p:nvSpPr>
          <p:cNvPr id="28" name="Straight Connector 27">
            <a:extLst>
              <a:ext uri="{FF2B5EF4-FFF2-40B4-BE49-F238E27FC236}">
                <a16:creationId xmlns:a16="http://schemas.microsoft.com/office/drawing/2014/main" id="{37051329-E85E-8AFF-FAB9-BB740DB6B7E7}"/>
              </a:ext>
            </a:extLst>
          </p:cNvPr>
          <p:cNvSpPr/>
          <p:nvPr/>
        </p:nvSpPr>
        <p:spPr>
          <a:xfrm>
            <a:off x="2247683" y="6118636"/>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4CBB5ADA-13ED-F803-3CB6-E4C6BB9A7184}"/>
              </a:ext>
            </a:extLst>
          </p:cNvPr>
          <p:cNvSpPr txBox="1"/>
          <p:nvPr/>
        </p:nvSpPr>
        <p:spPr>
          <a:xfrm>
            <a:off x="784245" y="6507657"/>
            <a:ext cx="7317186" cy="867930"/>
          </a:xfrm>
          <a:prstGeom prst="rect">
            <a:avLst/>
          </a:prstGeom>
          <a:noFill/>
          <a:ln>
            <a:solidFill>
              <a:schemeClr val="accent1"/>
            </a:solidFill>
          </a:ln>
        </p:spPr>
        <p:txBody>
          <a:bodyPr wrap="square">
            <a:spAutoFit/>
          </a:bodyPr>
          <a:lstStyle/>
          <a:p>
            <a:r>
              <a:rPr lang="en-US" sz="1680" dirty="0">
                <a:latin typeface="Calibri" panose="020F0502020204030204" pitchFamily="34" charset="0"/>
                <a:ea typeface="Calibri" panose="020F0502020204030204" pitchFamily="34" charset="0"/>
                <a:cs typeface="Calibri" panose="020F0502020204030204" pitchFamily="34" charset="0"/>
              </a:rPr>
              <a:t>Deepfakes are a powerful technology with the potential for both good and bad. It is important to be aware of the ethical considerations surrounding deepfakes and to take steps to mitigate the risks of their misuse. </a:t>
            </a:r>
          </a:p>
        </p:txBody>
      </p:sp>
      <p:pic>
        <p:nvPicPr>
          <p:cNvPr id="41" name="Picture 40">
            <a:extLst>
              <a:ext uri="{FF2B5EF4-FFF2-40B4-BE49-F238E27FC236}">
                <a16:creationId xmlns:a16="http://schemas.microsoft.com/office/drawing/2014/main" id="{4C47BFE0-3355-1CF7-8C05-1A74EDB7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9347" y="2914609"/>
            <a:ext cx="5502894" cy="3081620"/>
          </a:xfrm>
          <a:prstGeom prst="rect">
            <a:avLst/>
          </a:prstGeom>
        </p:spPr>
      </p:pic>
    </p:spTree>
    <p:extLst>
      <p:ext uri="{BB962C8B-B14F-4D97-AF65-F5344CB8AC3E}">
        <p14:creationId xmlns:p14="http://schemas.microsoft.com/office/powerpoint/2010/main" val="2534242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7" grpId="0" animBg="1"/>
      <p:bldP spid="18" grpId="0"/>
      <p:bldP spid="19" grpId="0"/>
      <p:bldP spid="20" grpId="0" animBg="1"/>
      <p:bldP spid="21" grpId="0" animBg="1"/>
      <p:bldP spid="22" grpId="0"/>
      <p:bldP spid="23" grpId="0"/>
      <p:bldP spid="24" grpId="0" animBg="1"/>
      <p:bldP spid="25" grpId="0" animBg="1"/>
      <p:bldP spid="26" grpId="0"/>
      <p:bldP spid="27" grpId="0"/>
      <p:bldP spid="28"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Code Generation</a:t>
            </a:r>
          </a:p>
        </p:txBody>
      </p:sp>
      <p:sp>
        <p:nvSpPr>
          <p:cNvPr id="7" name="TextBox 6">
            <a:extLst>
              <a:ext uri="{FF2B5EF4-FFF2-40B4-BE49-F238E27FC236}">
                <a16:creationId xmlns:a16="http://schemas.microsoft.com/office/drawing/2014/main" id="{A352C701-F9FD-743E-C10E-5C3D6836E774}"/>
              </a:ext>
            </a:extLst>
          </p:cNvPr>
          <p:cNvSpPr txBox="1"/>
          <p:nvPr/>
        </p:nvSpPr>
        <p:spPr>
          <a:xfrm>
            <a:off x="411480" y="1383217"/>
            <a:ext cx="7126356" cy="1126462"/>
          </a:xfrm>
          <a:prstGeom prst="rect">
            <a:avLst/>
          </a:prstGeom>
          <a:noFill/>
          <a:ln>
            <a:solidFill>
              <a:schemeClr val="accent1"/>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Code generation </a:t>
            </a:r>
            <a:r>
              <a:rPr lang="en-US" sz="1680">
                <a:latin typeface="Calibri" panose="020F0502020204030204" pitchFamily="34" charset="0"/>
                <a:ea typeface="Calibri" panose="020F0502020204030204" pitchFamily="34" charset="0"/>
                <a:cs typeface="Calibri" panose="020F0502020204030204" pitchFamily="34" charset="0"/>
              </a:rPr>
              <a:t>has become a powerful tool for developers, automating repetitive tasks and improving development efficiency. Today, various code generation engines, models, and applications are available, each with its own strengths and weaknesses.</a:t>
            </a:r>
          </a:p>
        </p:txBody>
      </p:sp>
      <p:pic>
        <p:nvPicPr>
          <p:cNvPr id="4" name="Picture 3" descr="A screenshot of a computer&#10;&#10;Description automatically generated">
            <a:extLst>
              <a:ext uri="{FF2B5EF4-FFF2-40B4-BE49-F238E27FC236}">
                <a16:creationId xmlns:a16="http://schemas.microsoft.com/office/drawing/2014/main" id="{CD393AA1-D9A7-031A-EE22-6E17458A7DE3}"/>
              </a:ext>
            </a:extLst>
          </p:cNvPr>
          <p:cNvPicPr>
            <a:picLocks noChangeAspect="1"/>
          </p:cNvPicPr>
          <p:nvPr/>
        </p:nvPicPr>
        <p:blipFill rotWithShape="1">
          <a:blip r:embed="rId2">
            <a:extLst>
              <a:ext uri="{28A0092B-C50C-407E-A947-70E740481C1C}">
                <a14:useLocalDpi xmlns:a14="http://schemas.microsoft.com/office/drawing/2010/main" val="0"/>
              </a:ext>
            </a:extLst>
          </a:blip>
          <a:srcRect l="3728" t="2612" r="4594" b="2612"/>
          <a:stretch/>
        </p:blipFill>
        <p:spPr>
          <a:xfrm>
            <a:off x="7886368" y="1519073"/>
            <a:ext cx="6225872" cy="4021457"/>
          </a:xfrm>
          <a:prstGeom prst="rect">
            <a:avLst/>
          </a:prstGeom>
          <a:ln>
            <a:solidFill>
              <a:srgbClr val="00B0F0"/>
            </a:solidFill>
          </a:ln>
        </p:spPr>
      </p:pic>
      <p:sp>
        <p:nvSpPr>
          <p:cNvPr id="6" name="TextBox 5">
            <a:extLst>
              <a:ext uri="{FF2B5EF4-FFF2-40B4-BE49-F238E27FC236}">
                <a16:creationId xmlns:a16="http://schemas.microsoft.com/office/drawing/2014/main" id="{E045A2AC-8661-3677-725D-730C5850F35C}"/>
              </a:ext>
            </a:extLst>
          </p:cNvPr>
          <p:cNvSpPr txBox="1"/>
          <p:nvPr/>
        </p:nvSpPr>
        <p:spPr>
          <a:xfrm>
            <a:off x="411480" y="2737879"/>
            <a:ext cx="3262022" cy="2677656"/>
          </a:xfrm>
          <a:prstGeom prst="rect">
            <a:avLst/>
          </a:prstGeom>
          <a:noFill/>
          <a:ln>
            <a:solidFill>
              <a:srgbClr val="00B0F0"/>
            </a:solidFill>
          </a:ln>
        </p:spPr>
        <p:txBody>
          <a:bodyPr wrap="square">
            <a:spAutoFit/>
          </a:bodyPr>
          <a:lstStyle/>
          <a:p>
            <a:pPr algn="l"/>
            <a:r>
              <a:rPr lang="en-US" sz="1680" b="1" dirty="0">
                <a:latin typeface="Calibri" panose="020F0502020204030204" pitchFamily="34" charset="0"/>
                <a:ea typeface="Calibri" panose="020F0502020204030204" pitchFamily="34" charset="0"/>
                <a:cs typeface="Calibri" panose="020F0502020204030204" pitchFamily="34" charset="0"/>
              </a:rPr>
              <a:t>Code Generation Engines:</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algn="l"/>
            <a:r>
              <a:rPr lang="en-US" sz="1680" dirty="0">
                <a:latin typeface="Calibri" panose="020F0502020204030204" pitchFamily="34" charset="0"/>
                <a:ea typeface="Calibri" panose="020F0502020204030204" pitchFamily="34" charset="0"/>
                <a:cs typeface="Calibri" panose="020F0502020204030204" pitchFamily="34" charset="0"/>
              </a:rPr>
              <a:t>General-purpose:</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GitHub Copilot</a:t>
            </a:r>
          </a:p>
          <a:p>
            <a:pPr marL="891540" lvl="1" indent="-342900">
              <a:buFont typeface="Arial" panose="020B0604020202020204" pitchFamily="34" charset="0"/>
              <a:buChar char="•"/>
            </a:pPr>
            <a:r>
              <a:rPr lang="en-US" sz="1680" dirty="0" err="1">
                <a:latin typeface="Calibri" panose="020F0502020204030204" pitchFamily="34" charset="0"/>
                <a:ea typeface="Calibri" panose="020F0502020204030204" pitchFamily="34" charset="0"/>
                <a:cs typeface="Calibri" panose="020F0502020204030204" pitchFamily="34" charset="0"/>
              </a:rPr>
              <a:t>TabNine</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Kite</a:t>
            </a:r>
          </a:p>
          <a:p>
            <a:pPr algn="l"/>
            <a:r>
              <a:rPr lang="en-US" sz="1680" dirty="0">
                <a:latin typeface="Calibri" panose="020F0502020204030204" pitchFamily="34" charset="0"/>
                <a:ea typeface="Calibri" panose="020F0502020204030204" pitchFamily="34" charset="0"/>
                <a:cs typeface="Calibri" panose="020F0502020204030204" pitchFamily="34" charset="0"/>
              </a:rPr>
              <a:t>Specialized:</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CodeT5</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NL2Code</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TensorFlow </a:t>
            </a:r>
            <a:r>
              <a:rPr lang="en-US" sz="1680" dirty="0" err="1">
                <a:latin typeface="Calibri" panose="020F0502020204030204" pitchFamily="34" charset="0"/>
                <a:ea typeface="Calibri" panose="020F0502020204030204" pitchFamily="34" charset="0"/>
                <a:cs typeface="Calibri" panose="020F0502020204030204" pitchFamily="34" charset="0"/>
              </a:rPr>
              <a:t>CodeGen</a:t>
            </a:r>
            <a:endParaRPr lang="en-US" sz="168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F156887-40FB-F9EB-17AC-D17FBB0E74B0}"/>
              </a:ext>
            </a:extLst>
          </p:cNvPr>
          <p:cNvSpPr txBox="1"/>
          <p:nvPr/>
        </p:nvSpPr>
        <p:spPr>
          <a:xfrm>
            <a:off x="3974658" y="2737878"/>
            <a:ext cx="3262022" cy="2160591"/>
          </a:xfrm>
          <a:prstGeom prst="rect">
            <a:avLst/>
          </a:prstGeom>
          <a:noFill/>
          <a:ln>
            <a:solidFill>
              <a:srgbClr val="00B0F0"/>
            </a:solidFill>
          </a:ln>
        </p:spPr>
        <p:txBody>
          <a:bodyPr wrap="square">
            <a:spAutoFit/>
          </a:bodyPr>
          <a:lstStyle/>
          <a:p>
            <a:pPr algn="l"/>
            <a:r>
              <a:rPr lang="en-US" sz="1680" b="1" dirty="0">
                <a:latin typeface="Calibri" panose="020F0502020204030204" pitchFamily="34" charset="0"/>
                <a:ea typeface="Calibri" panose="020F0502020204030204" pitchFamily="34" charset="0"/>
                <a:cs typeface="Calibri" panose="020F0502020204030204" pitchFamily="34" charset="0"/>
              </a:rPr>
              <a:t>Code Generation Models</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Transformer-based models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Recurrent Neural Networks (RNNs)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Rule-based models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Template-based</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Grammar-based</a:t>
            </a:r>
          </a:p>
        </p:txBody>
      </p:sp>
      <p:sp>
        <p:nvSpPr>
          <p:cNvPr id="11" name="TextBox 10">
            <a:extLst>
              <a:ext uri="{FF2B5EF4-FFF2-40B4-BE49-F238E27FC236}">
                <a16:creationId xmlns:a16="http://schemas.microsoft.com/office/drawing/2014/main" id="{21CCB0EE-5D1C-0F77-35BF-2E38E9544DCC}"/>
              </a:ext>
            </a:extLst>
          </p:cNvPr>
          <p:cNvSpPr txBox="1"/>
          <p:nvPr/>
        </p:nvSpPr>
        <p:spPr>
          <a:xfrm>
            <a:off x="411481" y="6026817"/>
            <a:ext cx="11052810" cy="1643527"/>
          </a:xfrm>
          <a:prstGeom prst="rect">
            <a:avLst/>
          </a:prstGeom>
          <a:noFill/>
          <a:ln>
            <a:solidFill>
              <a:srgbClr val="00B0F0"/>
            </a:solidFill>
          </a:ln>
        </p:spPr>
        <p:txBody>
          <a:bodyPr wrap="square">
            <a:spAutoFit/>
          </a:bodyPr>
          <a:lstStyle/>
          <a:p>
            <a:pPr algn="l"/>
            <a:r>
              <a:rPr lang="en-US" sz="1680" dirty="0">
                <a:latin typeface="Calibri" panose="020F0502020204030204" pitchFamily="34" charset="0"/>
                <a:ea typeface="Calibri" panose="020F0502020204030204" pitchFamily="34" charset="0"/>
                <a:cs typeface="Calibri" panose="020F0502020204030204" pitchFamily="34" charset="0"/>
              </a:rPr>
              <a:t>Examples of </a:t>
            </a:r>
            <a:r>
              <a:rPr lang="en-US" sz="1680" b="1" dirty="0">
                <a:latin typeface="Calibri" panose="020F0502020204030204" pitchFamily="34" charset="0"/>
                <a:ea typeface="Calibri" panose="020F0502020204030204" pitchFamily="34" charset="0"/>
                <a:cs typeface="Calibri" panose="020F0502020204030204" pitchFamily="34" charset="0"/>
              </a:rPr>
              <a:t>applications</a:t>
            </a:r>
            <a:r>
              <a:rPr lang="en-US" sz="1680" dirty="0">
                <a:latin typeface="Calibri" panose="020F0502020204030204" pitchFamily="34" charset="0"/>
                <a:ea typeface="Calibri" panose="020F0502020204030204" pitchFamily="34" charset="0"/>
                <a:cs typeface="Calibri" panose="020F0502020204030204" pitchFamily="34" charset="0"/>
              </a:rPr>
              <a:t>:</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Web development: Generating HTML, CSS, and JavaScript code for basic components.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Mobile development: Creating boilerplate code for Android and iOS applications.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Data analysis: Generating Python code for data cleaning and manipulation tasks.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Machine learning: Generating code for training and deploying machine learning models.</a:t>
            </a:r>
          </a:p>
        </p:txBody>
      </p:sp>
    </p:spTree>
    <p:extLst>
      <p:ext uri="{BB962C8B-B14F-4D97-AF65-F5344CB8AC3E}">
        <p14:creationId xmlns:p14="http://schemas.microsoft.com/office/powerpoint/2010/main" val="502190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61455"/>
            <a:ext cx="7185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Applications of Generative AI</a:t>
            </a:r>
            <a:endParaRPr lang="en-US" sz="4374" dirty="0"/>
          </a:p>
        </p:txBody>
      </p:sp>
      <p:sp>
        <p:nvSpPr>
          <p:cNvPr id="5" name="Shape 3"/>
          <p:cNvSpPr/>
          <p:nvPr/>
        </p:nvSpPr>
        <p:spPr>
          <a:xfrm>
            <a:off x="1760220" y="2300168"/>
            <a:ext cx="5443895" cy="2095143"/>
          </a:xfrm>
          <a:prstGeom prst="roundRect">
            <a:avLst>
              <a:gd name="adj" fmla="val 6363"/>
            </a:avLst>
          </a:prstGeom>
          <a:solidFill>
            <a:srgbClr val="282C32"/>
          </a:solidFill>
          <a:ln/>
        </p:spPr>
        <p:txBody>
          <a:bodyPr/>
          <a:lstStyle/>
          <a:p>
            <a:endParaRPr lang="en-IN"/>
          </a:p>
        </p:txBody>
      </p:sp>
      <p:sp>
        <p:nvSpPr>
          <p:cNvPr id="6" name="Text 4"/>
          <p:cNvSpPr/>
          <p:nvPr/>
        </p:nvSpPr>
        <p:spPr>
          <a:xfrm>
            <a:off x="1982391" y="2522339"/>
            <a:ext cx="2221944"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Art and Design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5"/>
          <p:cNvSpPr/>
          <p:nvPr/>
        </p:nvSpPr>
        <p:spPr>
          <a:xfrm>
            <a:off x="1982391"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used to create stunning visual artworks, patterns, and designs, pushing the boundaries of creativity.</a:t>
            </a:r>
            <a:endParaRPr lang="en-US" sz="1750" dirty="0"/>
          </a:p>
        </p:txBody>
      </p:sp>
      <p:sp>
        <p:nvSpPr>
          <p:cNvPr id="8" name="Shape 6"/>
          <p:cNvSpPr/>
          <p:nvPr/>
        </p:nvSpPr>
        <p:spPr>
          <a:xfrm>
            <a:off x="7426285" y="2300168"/>
            <a:ext cx="5443895" cy="2095143"/>
          </a:xfrm>
          <a:prstGeom prst="roundRect">
            <a:avLst>
              <a:gd name="adj" fmla="val 6363"/>
            </a:avLst>
          </a:prstGeom>
          <a:solidFill>
            <a:srgbClr val="282C32"/>
          </a:solidFill>
          <a:ln/>
        </p:spPr>
        <p:txBody>
          <a:bodyPr/>
          <a:lstStyle/>
          <a:p>
            <a:endParaRPr lang="en-IN"/>
          </a:p>
        </p:txBody>
      </p:sp>
      <p:sp>
        <p:nvSpPr>
          <p:cNvPr id="9" name="Text 7"/>
          <p:cNvSpPr/>
          <p:nvPr/>
        </p:nvSpPr>
        <p:spPr>
          <a:xfrm>
            <a:off x="7648456" y="2522339"/>
            <a:ext cx="27051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Music Composition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8"/>
          <p:cNvSpPr/>
          <p:nvPr/>
        </p:nvSpPr>
        <p:spPr>
          <a:xfrm>
            <a:off x="7648456"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helps composers generate new musical pieces, exploring different genres and styles.</a:t>
            </a:r>
            <a:endParaRPr lang="en-US" sz="1750" dirty="0"/>
          </a:p>
        </p:txBody>
      </p:sp>
      <p:sp>
        <p:nvSpPr>
          <p:cNvPr id="11" name="Shape 9"/>
          <p:cNvSpPr/>
          <p:nvPr/>
        </p:nvSpPr>
        <p:spPr>
          <a:xfrm>
            <a:off x="1760220" y="4617482"/>
            <a:ext cx="5443895" cy="2450544"/>
          </a:xfrm>
          <a:prstGeom prst="roundRect">
            <a:avLst>
              <a:gd name="adj" fmla="val 5440"/>
            </a:avLst>
          </a:prstGeom>
          <a:solidFill>
            <a:srgbClr val="282C32"/>
          </a:solidFill>
          <a:ln/>
        </p:spPr>
        <p:txBody>
          <a:bodyPr/>
          <a:lstStyle/>
          <a:p>
            <a:endParaRPr lang="en-IN"/>
          </a:p>
        </p:txBody>
      </p:sp>
      <p:sp>
        <p:nvSpPr>
          <p:cNvPr id="12" name="Text 10"/>
          <p:cNvSpPr/>
          <p:nvPr/>
        </p:nvSpPr>
        <p:spPr>
          <a:xfrm>
            <a:off x="1982391" y="4839653"/>
            <a:ext cx="309372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Virtual World Creation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11"/>
          <p:cNvSpPr/>
          <p:nvPr/>
        </p:nvSpPr>
        <p:spPr>
          <a:xfrm>
            <a:off x="1982391" y="5424249"/>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utilized to generate realistic landscapes, buildings, and characters for video games and virtual reality experiences.</a:t>
            </a:r>
            <a:endParaRPr lang="en-US" sz="1750" dirty="0"/>
          </a:p>
        </p:txBody>
      </p:sp>
      <p:sp>
        <p:nvSpPr>
          <p:cNvPr id="14" name="Shape 12"/>
          <p:cNvSpPr/>
          <p:nvPr/>
        </p:nvSpPr>
        <p:spPr>
          <a:xfrm>
            <a:off x="7426285" y="4617482"/>
            <a:ext cx="5443895" cy="2450544"/>
          </a:xfrm>
          <a:prstGeom prst="roundRect">
            <a:avLst>
              <a:gd name="adj" fmla="val 5440"/>
            </a:avLst>
          </a:prstGeom>
          <a:solidFill>
            <a:srgbClr val="282C32"/>
          </a:solidFill>
          <a:ln/>
        </p:spPr>
        <p:txBody>
          <a:bodyPr/>
          <a:lstStyle/>
          <a:p>
            <a:endParaRPr lang="en-IN"/>
          </a:p>
        </p:txBody>
      </p:sp>
      <p:sp>
        <p:nvSpPr>
          <p:cNvPr id="15" name="Text 13"/>
          <p:cNvSpPr/>
          <p:nvPr/>
        </p:nvSpPr>
        <p:spPr>
          <a:xfrm>
            <a:off x="7648456" y="4839653"/>
            <a:ext cx="279654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Content Generation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7648456" y="5424249"/>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From automated article writing to personalized product descriptions, generative AI assists in generating relevant and engaging content.</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latin typeface="+mj-lt"/>
            </a:endParaRPr>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latin typeface="+mj-lt"/>
            </a:endParaRPr>
          </a:p>
        </p:txBody>
      </p:sp>
      <p:sp>
        <p:nvSpPr>
          <p:cNvPr id="4" name="Text 2"/>
          <p:cNvSpPr/>
          <p:nvPr/>
        </p:nvSpPr>
        <p:spPr>
          <a:xfrm>
            <a:off x="6319599" y="728186"/>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mj-lt"/>
                <a:ea typeface="Bitter" pitchFamily="34" charset="-122"/>
                <a:cs typeface="Bitter" pitchFamily="34" charset="-120"/>
              </a:rPr>
              <a:t>Language Models</a:t>
            </a:r>
            <a:endParaRPr lang="en-US" sz="4374" dirty="0">
              <a:latin typeface="+mj-lt"/>
            </a:endParaRPr>
          </a:p>
        </p:txBody>
      </p:sp>
      <p:sp>
        <p:nvSpPr>
          <p:cNvPr id="5" name="Shape 3"/>
          <p:cNvSpPr/>
          <p:nvPr/>
        </p:nvSpPr>
        <p:spPr>
          <a:xfrm>
            <a:off x="6319599"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6" name="Text 4"/>
          <p:cNvSpPr/>
          <p:nvPr/>
        </p:nvSpPr>
        <p:spPr>
          <a:xfrm>
            <a:off x="6503194" y="266545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Bitter" pitchFamily="34" charset="-122"/>
                <a:cs typeface="Bitter" pitchFamily="34" charset="-120"/>
              </a:rPr>
              <a:t>1</a:t>
            </a:r>
            <a:endParaRPr lang="en-US" sz="2624" dirty="0">
              <a:latin typeface="+mj-lt"/>
            </a:endParaRPr>
          </a:p>
        </p:txBody>
      </p:sp>
      <p:sp>
        <p:nvSpPr>
          <p:cNvPr id="7" name="Text 5"/>
          <p:cNvSpPr/>
          <p:nvPr/>
        </p:nvSpPr>
        <p:spPr>
          <a:xfrm>
            <a:off x="7041713"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mj-lt"/>
                <a:ea typeface="Bitter" pitchFamily="34" charset="-122"/>
                <a:cs typeface="Bitter" pitchFamily="34" charset="-120"/>
              </a:rPr>
              <a:t>What is a Language Model?</a:t>
            </a:r>
            <a:endParaRPr lang="en-US" sz="2187" dirty="0">
              <a:latin typeface="+mj-lt"/>
            </a:endParaRPr>
          </a:p>
        </p:txBody>
      </p:sp>
      <p:sp>
        <p:nvSpPr>
          <p:cNvPr id="8" name="Text 6"/>
          <p:cNvSpPr/>
          <p:nvPr/>
        </p:nvSpPr>
        <p:spPr>
          <a:xfrm>
            <a:off x="7041713" y="3616643"/>
            <a:ext cx="2905601"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mj-lt"/>
                <a:ea typeface="Open Sans" pitchFamily="34" charset="-122"/>
                <a:cs typeface="Open Sans" pitchFamily="34" charset="-120"/>
              </a:rPr>
              <a:t>A computer program that can generate human-like language. It learns the linguistic patterns of a dataset to generate new text based on a given prompt.</a:t>
            </a:r>
            <a:endParaRPr lang="en-US" sz="1750" dirty="0">
              <a:latin typeface="+mj-lt"/>
            </a:endParaRPr>
          </a:p>
        </p:txBody>
      </p:sp>
      <p:sp>
        <p:nvSpPr>
          <p:cNvPr id="9" name="Shape 7"/>
          <p:cNvSpPr/>
          <p:nvPr/>
        </p:nvSpPr>
        <p:spPr>
          <a:xfrm>
            <a:off x="10169485"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10" name="Text 8"/>
          <p:cNvSpPr/>
          <p:nvPr/>
        </p:nvSpPr>
        <p:spPr>
          <a:xfrm>
            <a:off x="10330220" y="2665452"/>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Bitter" pitchFamily="34" charset="-122"/>
                <a:cs typeface="Bitter" pitchFamily="34" charset="-120"/>
              </a:rPr>
              <a:t>2</a:t>
            </a:r>
            <a:endParaRPr lang="en-US" sz="2624" dirty="0">
              <a:latin typeface="+mj-lt"/>
            </a:endParaRPr>
          </a:p>
        </p:txBody>
      </p:sp>
      <p:sp>
        <p:nvSpPr>
          <p:cNvPr id="11" name="Text 9"/>
          <p:cNvSpPr/>
          <p:nvPr/>
        </p:nvSpPr>
        <p:spPr>
          <a:xfrm>
            <a:off x="10891599"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mj-lt"/>
                <a:ea typeface="Open Sans" panose="020B0606030504020204" pitchFamily="34" charset="0"/>
                <a:cs typeface="Open Sans" panose="020B0606030504020204" pitchFamily="34" charset="0"/>
              </a:rPr>
              <a:t>Why are Language Models Useful?</a:t>
            </a:r>
            <a:endParaRPr lang="en-US" sz="2187" dirty="0">
              <a:latin typeface="+mj-lt"/>
              <a:ea typeface="Open Sans" panose="020B0606030504020204" pitchFamily="34" charset="0"/>
              <a:cs typeface="Open Sans" panose="020B0606030504020204" pitchFamily="34" charset="0"/>
            </a:endParaRPr>
          </a:p>
        </p:txBody>
      </p:sp>
      <p:sp>
        <p:nvSpPr>
          <p:cNvPr id="12" name="Text 10"/>
          <p:cNvSpPr/>
          <p:nvPr/>
        </p:nvSpPr>
        <p:spPr>
          <a:xfrm>
            <a:off x="10891599" y="3616643"/>
            <a:ext cx="2905601"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mj-lt"/>
                <a:ea typeface="Open Sans" pitchFamily="34" charset="-122"/>
                <a:cs typeface="Open Sans" pitchFamily="34" charset="-120"/>
              </a:rPr>
              <a:t>They can automate language-related tasks, such as translation, summarization, and answering questions.</a:t>
            </a:r>
            <a:endParaRPr lang="en-US" sz="1750" dirty="0">
              <a:latin typeface="+mj-lt"/>
            </a:endParaRPr>
          </a:p>
        </p:txBody>
      </p:sp>
      <p:sp>
        <p:nvSpPr>
          <p:cNvPr id="13" name="Shape 11"/>
          <p:cNvSpPr/>
          <p:nvPr/>
        </p:nvSpPr>
        <p:spPr>
          <a:xfrm>
            <a:off x="6319599" y="6144816"/>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14" name="Text 12"/>
          <p:cNvSpPr/>
          <p:nvPr/>
        </p:nvSpPr>
        <p:spPr>
          <a:xfrm>
            <a:off x="6476524" y="6186488"/>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Bitter" pitchFamily="34" charset="-122"/>
                <a:cs typeface="Bitter" pitchFamily="34" charset="-120"/>
              </a:rPr>
              <a:t>3</a:t>
            </a:r>
            <a:endParaRPr lang="en-US" sz="2624" dirty="0">
              <a:latin typeface="+mj-lt"/>
            </a:endParaRPr>
          </a:p>
        </p:txBody>
      </p:sp>
      <p:sp>
        <p:nvSpPr>
          <p:cNvPr id="15" name="Text 13"/>
          <p:cNvSpPr/>
          <p:nvPr/>
        </p:nvSpPr>
        <p:spPr>
          <a:xfrm>
            <a:off x="7041713" y="6221135"/>
            <a:ext cx="6069449"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mj-lt"/>
                <a:ea typeface="Bitter" pitchFamily="34" charset="-122"/>
                <a:cs typeface="Bitter" pitchFamily="34" charset="-120"/>
              </a:rPr>
              <a:t>What are the Different Types of Language Models?</a:t>
            </a:r>
            <a:endParaRPr lang="en-US" sz="2187" dirty="0">
              <a:latin typeface="+mj-lt"/>
            </a:endParaRPr>
          </a:p>
        </p:txBody>
      </p:sp>
      <p:sp>
        <p:nvSpPr>
          <p:cNvPr id="16" name="Text 14"/>
          <p:cNvSpPr/>
          <p:nvPr/>
        </p:nvSpPr>
        <p:spPr>
          <a:xfrm>
            <a:off x="7041713" y="6790492"/>
            <a:ext cx="6755487"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mj-lt"/>
                <a:ea typeface="Open Sans" pitchFamily="34" charset="-122"/>
                <a:cs typeface="Open Sans" pitchFamily="34" charset="-120"/>
              </a:rPr>
              <a:t>Statistical, Neural, and Transformer models, with the latter being the most recent and widely used.</a:t>
            </a:r>
            <a:endParaRPr lang="en-US" sz="1750" dirty="0">
              <a:latin typeface="+mj-lt"/>
            </a:endParaRPr>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18" name="Image 1" descr="preencoded.png">
            <a:extLst>
              <a:ext uri="{FF2B5EF4-FFF2-40B4-BE49-F238E27FC236}">
                <a16:creationId xmlns:a16="http://schemas.microsoft.com/office/drawing/2014/main" id="{F44112DA-4177-4584-506F-04FBDB2BE3F4}"/>
              </a:ext>
            </a:extLst>
          </p:cNvPr>
          <p:cNvPicPr>
            <a:picLocks noChangeAspect="1"/>
          </p:cNvPicPr>
          <p:nvPr/>
        </p:nvPicPr>
        <p:blipFill>
          <a:blip r:embed="rId4"/>
          <a:stretch>
            <a:fillRect/>
          </a:stretch>
        </p:blipFill>
        <p:spPr>
          <a:xfrm>
            <a:off x="-40600" y="0"/>
            <a:ext cx="5486400" cy="8229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latin typeface="+mj-lt"/>
            </a:endParaRPr>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latin typeface="+mj-lt"/>
            </a:endParaRPr>
          </a:p>
        </p:txBody>
      </p:sp>
      <p:sp>
        <p:nvSpPr>
          <p:cNvPr id="4" name="Text 2"/>
          <p:cNvSpPr/>
          <p:nvPr/>
        </p:nvSpPr>
        <p:spPr>
          <a:xfrm>
            <a:off x="2037993" y="821293"/>
            <a:ext cx="8261628"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mj-lt"/>
                <a:ea typeface="Bitter" pitchFamily="34" charset="-122"/>
                <a:cs typeface="Bitter" pitchFamily="34" charset="-120"/>
              </a:rPr>
              <a:t>What are Large Language Models?</a:t>
            </a:r>
            <a:endParaRPr lang="en-US" sz="4374" dirty="0">
              <a:latin typeface="+mj-lt"/>
            </a:endParaRPr>
          </a:p>
        </p:txBody>
      </p:sp>
      <p:sp>
        <p:nvSpPr>
          <p:cNvPr id="5" name="Shape 3"/>
          <p:cNvSpPr/>
          <p:nvPr/>
        </p:nvSpPr>
        <p:spPr>
          <a:xfrm>
            <a:off x="7293054" y="1960007"/>
            <a:ext cx="44410" cy="5448181"/>
          </a:xfrm>
          <a:prstGeom prst="rect">
            <a:avLst/>
          </a:prstGeom>
          <a:solidFill>
            <a:srgbClr val="F9C59F"/>
          </a:solidFill>
          <a:ln/>
        </p:spPr>
        <p:txBody>
          <a:bodyPr/>
          <a:lstStyle/>
          <a:p>
            <a:endParaRPr lang="en-IN">
              <a:latin typeface="+mj-lt"/>
            </a:endParaRPr>
          </a:p>
        </p:txBody>
      </p:sp>
      <p:sp>
        <p:nvSpPr>
          <p:cNvPr id="6" name="Shape 4"/>
          <p:cNvSpPr/>
          <p:nvPr/>
        </p:nvSpPr>
        <p:spPr>
          <a:xfrm>
            <a:off x="7565172" y="2361307"/>
            <a:ext cx="777597" cy="44410"/>
          </a:xfrm>
          <a:prstGeom prst="rect">
            <a:avLst/>
          </a:prstGeom>
          <a:solidFill>
            <a:srgbClr val="F9C59F"/>
          </a:solidFill>
          <a:ln/>
        </p:spPr>
        <p:txBody>
          <a:bodyPr/>
          <a:lstStyle/>
          <a:p>
            <a:endParaRPr lang="en-IN">
              <a:latin typeface="+mj-lt"/>
            </a:endParaRPr>
          </a:p>
        </p:txBody>
      </p:sp>
      <p:sp>
        <p:nvSpPr>
          <p:cNvPr id="7" name="Shape 5"/>
          <p:cNvSpPr/>
          <p:nvPr/>
        </p:nvSpPr>
        <p:spPr>
          <a:xfrm>
            <a:off x="7065228" y="2133600"/>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8" name="Text 6"/>
          <p:cNvSpPr/>
          <p:nvPr/>
        </p:nvSpPr>
        <p:spPr>
          <a:xfrm>
            <a:off x="7248823" y="217527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Open Sans" panose="020B0606030504020204" pitchFamily="34" charset="0"/>
                <a:cs typeface="Open Sans" panose="020B0606030504020204" pitchFamily="34" charset="0"/>
              </a:rPr>
              <a:t>1</a:t>
            </a:r>
            <a:endParaRPr lang="en-US" sz="2624" dirty="0">
              <a:latin typeface="+mj-lt"/>
              <a:ea typeface="Open Sans" panose="020B0606030504020204" pitchFamily="34" charset="0"/>
              <a:cs typeface="Open Sans" panose="020B0606030504020204" pitchFamily="34" charset="0"/>
            </a:endParaRPr>
          </a:p>
        </p:txBody>
      </p:sp>
      <p:sp>
        <p:nvSpPr>
          <p:cNvPr id="9" name="Text 7"/>
          <p:cNvSpPr/>
          <p:nvPr/>
        </p:nvSpPr>
        <p:spPr>
          <a:xfrm>
            <a:off x="8537258" y="2182177"/>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mj-lt"/>
                <a:ea typeface="Bitter" pitchFamily="34" charset="-122"/>
                <a:cs typeface="Bitter" pitchFamily="34" charset="-120"/>
              </a:rPr>
              <a:t>Definition</a:t>
            </a:r>
            <a:endParaRPr lang="en-US" sz="2187" dirty="0">
              <a:latin typeface="+mj-lt"/>
            </a:endParaRPr>
          </a:p>
        </p:txBody>
      </p:sp>
      <p:sp>
        <p:nvSpPr>
          <p:cNvPr id="10" name="Text 8"/>
          <p:cNvSpPr/>
          <p:nvPr/>
        </p:nvSpPr>
        <p:spPr>
          <a:xfrm>
            <a:off x="8537258" y="2751534"/>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mj-lt"/>
                <a:ea typeface="Open Sans" pitchFamily="34" charset="-122"/>
                <a:cs typeface="Open Sans" pitchFamily="34" charset="-120"/>
              </a:rPr>
              <a:t>Language models trained on a massive amount of data, with billions or even trillions of parameters. Examples include GPT-3 and T5.</a:t>
            </a:r>
            <a:endParaRPr lang="en-US" sz="1750" dirty="0">
              <a:latin typeface="+mj-lt"/>
            </a:endParaRPr>
          </a:p>
        </p:txBody>
      </p:sp>
      <p:sp>
        <p:nvSpPr>
          <p:cNvPr id="11" name="Shape 9"/>
          <p:cNvSpPr/>
          <p:nvPr/>
        </p:nvSpPr>
        <p:spPr>
          <a:xfrm>
            <a:off x="6287631" y="3472160"/>
            <a:ext cx="777597" cy="44410"/>
          </a:xfrm>
          <a:prstGeom prst="rect">
            <a:avLst/>
          </a:prstGeom>
          <a:solidFill>
            <a:srgbClr val="F9C59F"/>
          </a:solidFill>
          <a:ln/>
        </p:spPr>
        <p:txBody>
          <a:bodyPr/>
          <a:lstStyle/>
          <a:p>
            <a:endParaRPr lang="en-IN">
              <a:latin typeface="+mj-lt"/>
            </a:endParaRPr>
          </a:p>
        </p:txBody>
      </p:sp>
      <p:sp>
        <p:nvSpPr>
          <p:cNvPr id="12" name="Shape 10"/>
          <p:cNvSpPr/>
          <p:nvPr/>
        </p:nvSpPr>
        <p:spPr>
          <a:xfrm>
            <a:off x="7065228" y="3244453"/>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13" name="Text 11"/>
          <p:cNvSpPr/>
          <p:nvPr/>
        </p:nvSpPr>
        <p:spPr>
          <a:xfrm>
            <a:off x="7225963" y="3286125"/>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Open Sans" panose="020B0606030504020204" pitchFamily="34" charset="0"/>
                <a:cs typeface="Open Sans" panose="020B0606030504020204" pitchFamily="34" charset="0"/>
              </a:rPr>
              <a:t>2</a:t>
            </a:r>
            <a:endParaRPr lang="en-US" sz="2624" dirty="0">
              <a:latin typeface="+mj-lt"/>
              <a:ea typeface="Open Sans" panose="020B0606030504020204" pitchFamily="34" charset="0"/>
              <a:cs typeface="Open Sans" panose="020B0606030504020204" pitchFamily="34" charset="0"/>
            </a:endParaRPr>
          </a:p>
        </p:txBody>
      </p:sp>
      <p:sp>
        <p:nvSpPr>
          <p:cNvPr id="14" name="Text 12"/>
          <p:cNvSpPr/>
          <p:nvPr/>
        </p:nvSpPr>
        <p:spPr>
          <a:xfrm>
            <a:off x="3871198" y="3293031"/>
            <a:ext cx="2221944" cy="347186"/>
          </a:xfrm>
          <a:prstGeom prst="rect">
            <a:avLst/>
          </a:prstGeom>
          <a:noFill/>
          <a:ln/>
        </p:spPr>
        <p:txBody>
          <a:bodyPr wrap="none" rtlCol="0" anchor="t"/>
          <a:lstStyle/>
          <a:p>
            <a:pPr marL="0" indent="0" algn="r">
              <a:lnSpc>
                <a:spcPts val="2734"/>
              </a:lnSpc>
              <a:buNone/>
            </a:pPr>
            <a:r>
              <a:rPr lang="en-US" sz="2187" kern="0" spc="-66" dirty="0">
                <a:solidFill>
                  <a:srgbClr val="2B2E3C"/>
                </a:solidFill>
                <a:latin typeface="+mj-lt"/>
                <a:ea typeface="Open Sans" panose="020B0606030504020204" pitchFamily="34" charset="0"/>
                <a:cs typeface="Open Sans" panose="020B0606030504020204" pitchFamily="34" charset="0"/>
              </a:rPr>
              <a:t>Size Comparison</a:t>
            </a:r>
            <a:endParaRPr lang="en-US" sz="2187" dirty="0">
              <a:latin typeface="+mj-lt"/>
              <a:ea typeface="Open Sans" panose="020B0606030504020204" pitchFamily="34" charset="0"/>
              <a:cs typeface="Open Sans" panose="020B0606030504020204" pitchFamily="34" charset="0"/>
            </a:endParaRPr>
          </a:p>
        </p:txBody>
      </p:sp>
      <p:sp>
        <p:nvSpPr>
          <p:cNvPr id="15" name="Text 13"/>
          <p:cNvSpPr/>
          <p:nvPr/>
        </p:nvSpPr>
        <p:spPr>
          <a:xfrm>
            <a:off x="2037993" y="3862388"/>
            <a:ext cx="4055150" cy="1421606"/>
          </a:xfrm>
          <a:prstGeom prst="rect">
            <a:avLst/>
          </a:prstGeom>
          <a:noFill/>
          <a:ln/>
        </p:spPr>
        <p:txBody>
          <a:bodyPr wrap="square" rtlCol="0" anchor="t"/>
          <a:lstStyle/>
          <a:p>
            <a:pPr marL="0" indent="0" algn="r">
              <a:lnSpc>
                <a:spcPts val="2799"/>
              </a:lnSpc>
              <a:buNone/>
            </a:pPr>
            <a:r>
              <a:rPr lang="en-US" sz="1750" kern="0" spc="-35" dirty="0">
                <a:solidFill>
                  <a:srgbClr val="2B2E3C"/>
                </a:solidFill>
                <a:latin typeface="+mj-lt"/>
                <a:ea typeface="Open Sans" pitchFamily="34" charset="-122"/>
                <a:cs typeface="Open Sans" pitchFamily="34" charset="-120"/>
              </a:rPr>
              <a:t>Small language models have around 100 million parameters, while the largest ones can have up to 175 billion parameters.</a:t>
            </a:r>
            <a:endParaRPr lang="en-US" sz="1750" dirty="0">
              <a:latin typeface="+mj-lt"/>
            </a:endParaRPr>
          </a:p>
        </p:txBody>
      </p:sp>
      <p:sp>
        <p:nvSpPr>
          <p:cNvPr id="16" name="Shape 14"/>
          <p:cNvSpPr/>
          <p:nvPr/>
        </p:nvSpPr>
        <p:spPr>
          <a:xfrm>
            <a:off x="7565172" y="5018782"/>
            <a:ext cx="777597" cy="44410"/>
          </a:xfrm>
          <a:prstGeom prst="rect">
            <a:avLst/>
          </a:prstGeom>
          <a:solidFill>
            <a:srgbClr val="F9C59F"/>
          </a:solidFill>
          <a:ln/>
        </p:spPr>
        <p:txBody>
          <a:bodyPr/>
          <a:lstStyle/>
          <a:p>
            <a:endParaRPr lang="en-IN">
              <a:latin typeface="+mj-lt"/>
            </a:endParaRPr>
          </a:p>
        </p:txBody>
      </p:sp>
      <p:sp>
        <p:nvSpPr>
          <p:cNvPr id="17" name="Shape 15"/>
          <p:cNvSpPr/>
          <p:nvPr/>
        </p:nvSpPr>
        <p:spPr>
          <a:xfrm>
            <a:off x="7065228" y="4791075"/>
            <a:ext cx="499943" cy="499943"/>
          </a:xfrm>
          <a:prstGeom prst="roundRect">
            <a:avLst>
              <a:gd name="adj" fmla="val 20000"/>
            </a:avLst>
          </a:prstGeom>
          <a:solidFill>
            <a:srgbClr val="FCE2CF"/>
          </a:solidFill>
          <a:ln w="13811">
            <a:solidFill>
              <a:srgbClr val="F9C59F"/>
            </a:solidFill>
            <a:prstDash val="solid"/>
          </a:ln>
        </p:spPr>
        <p:txBody>
          <a:bodyPr/>
          <a:lstStyle/>
          <a:p>
            <a:endParaRPr lang="en-IN">
              <a:latin typeface="+mj-lt"/>
            </a:endParaRPr>
          </a:p>
        </p:txBody>
      </p:sp>
      <p:sp>
        <p:nvSpPr>
          <p:cNvPr id="18" name="Text 16"/>
          <p:cNvSpPr/>
          <p:nvPr/>
        </p:nvSpPr>
        <p:spPr>
          <a:xfrm>
            <a:off x="7222153" y="4832747"/>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mj-lt"/>
                <a:ea typeface="Open Sans" panose="020B0606030504020204" pitchFamily="34" charset="0"/>
                <a:cs typeface="Open Sans" panose="020B0606030504020204" pitchFamily="34" charset="0"/>
              </a:rPr>
              <a:t>3</a:t>
            </a:r>
            <a:endParaRPr lang="en-US" sz="2624" dirty="0">
              <a:latin typeface="+mj-lt"/>
              <a:ea typeface="Open Sans" panose="020B0606030504020204" pitchFamily="34" charset="0"/>
              <a:cs typeface="Open Sans" panose="020B0606030504020204" pitchFamily="34" charset="0"/>
            </a:endParaRPr>
          </a:p>
        </p:txBody>
      </p:sp>
      <p:sp>
        <p:nvSpPr>
          <p:cNvPr id="19" name="Text 17"/>
          <p:cNvSpPr/>
          <p:nvPr/>
        </p:nvSpPr>
        <p:spPr>
          <a:xfrm>
            <a:off x="8537258" y="4839653"/>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mj-lt"/>
                <a:ea typeface="Bitter" pitchFamily="34" charset="-122"/>
                <a:cs typeface="Bitter" pitchFamily="34" charset="-120"/>
              </a:rPr>
              <a:t>Impact</a:t>
            </a:r>
            <a:endParaRPr lang="en-US" sz="2187" dirty="0">
              <a:latin typeface="+mj-lt"/>
            </a:endParaRPr>
          </a:p>
        </p:txBody>
      </p:sp>
      <p:sp>
        <p:nvSpPr>
          <p:cNvPr id="20" name="Text 18"/>
          <p:cNvSpPr/>
          <p:nvPr/>
        </p:nvSpPr>
        <p:spPr>
          <a:xfrm>
            <a:off x="8537258" y="5409009"/>
            <a:ext cx="4055150" cy="1777008"/>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mj-lt"/>
                <a:ea typeface="Open Sans" pitchFamily="34" charset="-122"/>
                <a:cs typeface="Open Sans" pitchFamily="34" charset="-120"/>
              </a:rPr>
              <a:t>Large language models achieve impressive performance on diverse tasks, such as translation, summarization, conversation, and even coding.</a:t>
            </a:r>
            <a:endParaRPr lang="en-US" sz="175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856EE46-A6B7-A81D-FC6C-59DEAB28A859}"/>
              </a:ext>
            </a:extLst>
          </p:cNvPr>
          <p:cNvSpPr/>
          <p:nvPr/>
        </p:nvSpPr>
        <p:spPr bwMode="auto">
          <a:xfrm>
            <a:off x="0" y="4381553"/>
            <a:ext cx="14630400" cy="3783724"/>
          </a:xfrm>
          <a:prstGeom prst="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en-IN" sz="2880">
              <a:latin typeface="Arial" pitchFamily="24" charset="0"/>
              <a:ea typeface="ヒラギノ角ゴ Pro W3" pitchFamily="24" charset="-128"/>
              <a:cs typeface="ヒラギノ角ゴ Pro W3" pitchFamily="24" charset="-128"/>
            </a:endParaRPr>
          </a:p>
        </p:txBody>
      </p:sp>
      <p:sp>
        <p:nvSpPr>
          <p:cNvPr id="3" name="Content Placeholder 2">
            <a:extLst>
              <a:ext uri="{FF2B5EF4-FFF2-40B4-BE49-F238E27FC236}">
                <a16:creationId xmlns:a16="http://schemas.microsoft.com/office/drawing/2014/main" id="{AE66B209-123F-61ED-CA6A-F6E413B9FF45}"/>
              </a:ext>
            </a:extLst>
          </p:cNvPr>
          <p:cNvSpPr>
            <a:spLocks noGrp="1"/>
          </p:cNvSpPr>
          <p:nvPr>
            <p:ph idx="1"/>
          </p:nvPr>
        </p:nvSpPr>
        <p:spPr>
          <a:xfrm>
            <a:off x="736605" y="4865870"/>
            <a:ext cx="13375636" cy="2054233"/>
          </a:xfrm>
        </p:spPr>
        <p:txBody>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All the Transformer models mentioned above (GPT, BERT, BART, T5, etc.) have been trained as language models. </a:t>
            </a:r>
          </a:p>
          <a:p>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This means they have been trained on large amounts of raw text in a self-supervised fashion. </a:t>
            </a:r>
          </a:p>
          <a:p>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Self-supervised learning is a type of training in which the objective is automatically computed from the inputs of the model. That means that humans are not needed to label the data!</a:t>
            </a:r>
            <a:endParaRPr lang="en-IN">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2A96A876-DA4A-FE73-E293-DB19E83199B8}"/>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Working of LLMs</a:t>
            </a:r>
          </a:p>
        </p:txBody>
      </p:sp>
      <p:grpSp>
        <p:nvGrpSpPr>
          <p:cNvPr id="2" name="Group 1">
            <a:extLst>
              <a:ext uri="{FF2B5EF4-FFF2-40B4-BE49-F238E27FC236}">
                <a16:creationId xmlns:a16="http://schemas.microsoft.com/office/drawing/2014/main" id="{EDA0B7C0-4BCB-1941-B280-56BE38F560D7}"/>
              </a:ext>
            </a:extLst>
          </p:cNvPr>
          <p:cNvGrpSpPr/>
          <p:nvPr/>
        </p:nvGrpSpPr>
        <p:grpSpPr>
          <a:xfrm>
            <a:off x="1058776" y="1674791"/>
            <a:ext cx="2663544" cy="2219202"/>
            <a:chOff x="861632" y="1715630"/>
            <a:chExt cx="2219620" cy="1849335"/>
          </a:xfrm>
        </p:grpSpPr>
        <p:grpSp>
          <p:nvGrpSpPr>
            <p:cNvPr id="23" name="Group 22">
              <a:extLst>
                <a:ext uri="{FF2B5EF4-FFF2-40B4-BE49-F238E27FC236}">
                  <a16:creationId xmlns:a16="http://schemas.microsoft.com/office/drawing/2014/main" id="{5493AA36-F417-FAB6-2E09-9FF11707F3BB}"/>
                </a:ext>
              </a:extLst>
            </p:cNvPr>
            <p:cNvGrpSpPr/>
            <p:nvPr/>
          </p:nvGrpSpPr>
          <p:grpSpPr>
            <a:xfrm>
              <a:off x="1118457" y="1715630"/>
              <a:ext cx="1705970" cy="1350877"/>
              <a:chOff x="765310" y="2041109"/>
              <a:chExt cx="1705970" cy="1350877"/>
            </a:xfrm>
          </p:grpSpPr>
          <p:pic>
            <p:nvPicPr>
              <p:cNvPr id="11" name="Graphic 10" descr="Document with solid fill">
                <a:extLst>
                  <a:ext uri="{FF2B5EF4-FFF2-40B4-BE49-F238E27FC236}">
                    <a16:creationId xmlns:a16="http://schemas.microsoft.com/office/drawing/2014/main" id="{964A826B-BEF0-2627-7D71-22E627DAF4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53282" y="2704014"/>
                <a:ext cx="687972" cy="687972"/>
              </a:xfrm>
              <a:prstGeom prst="rect">
                <a:avLst/>
              </a:prstGeom>
            </p:spPr>
          </p:pic>
          <p:pic>
            <p:nvPicPr>
              <p:cNvPr id="16" name="Graphic 15" descr="Document with solid fill">
                <a:extLst>
                  <a:ext uri="{FF2B5EF4-FFF2-40B4-BE49-F238E27FC236}">
                    <a16:creationId xmlns:a16="http://schemas.microsoft.com/office/drawing/2014/main" id="{5D3FB679-1B7D-0E79-5035-1CEB3F833F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4309" y="2041109"/>
                <a:ext cx="687972" cy="687972"/>
              </a:xfrm>
              <a:prstGeom prst="rect">
                <a:avLst/>
              </a:prstGeom>
            </p:spPr>
          </p:pic>
          <p:pic>
            <p:nvPicPr>
              <p:cNvPr id="17" name="Graphic 16" descr="Document with solid fill">
                <a:extLst>
                  <a:ext uri="{FF2B5EF4-FFF2-40B4-BE49-F238E27FC236}">
                    <a16:creationId xmlns:a16="http://schemas.microsoft.com/office/drawing/2014/main" id="{5FF058AB-8E4F-39AB-3230-18DC9081D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3308" y="2115137"/>
                <a:ext cx="687972" cy="687972"/>
              </a:xfrm>
              <a:prstGeom prst="rect">
                <a:avLst/>
              </a:prstGeom>
            </p:spPr>
          </p:pic>
          <p:pic>
            <p:nvPicPr>
              <p:cNvPr id="18" name="Graphic 17" descr="Document with solid fill">
                <a:extLst>
                  <a:ext uri="{FF2B5EF4-FFF2-40B4-BE49-F238E27FC236}">
                    <a16:creationId xmlns:a16="http://schemas.microsoft.com/office/drawing/2014/main" id="{675ECC6D-62C8-7939-340B-A8E9F76634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310" y="2595372"/>
                <a:ext cx="687972" cy="687972"/>
              </a:xfrm>
              <a:prstGeom prst="rect">
                <a:avLst/>
              </a:prstGeom>
            </p:spPr>
          </p:pic>
        </p:grpSp>
        <p:sp>
          <p:nvSpPr>
            <p:cNvPr id="28" name="TextBox 27">
              <a:extLst>
                <a:ext uri="{FF2B5EF4-FFF2-40B4-BE49-F238E27FC236}">
                  <a16:creationId xmlns:a16="http://schemas.microsoft.com/office/drawing/2014/main" id="{F709E7AC-634D-E60B-B907-561E13CDE290}"/>
                </a:ext>
              </a:extLst>
            </p:cNvPr>
            <p:cNvSpPr txBox="1"/>
            <p:nvPr/>
          </p:nvSpPr>
          <p:spPr>
            <a:xfrm>
              <a:off x="861632" y="3241800"/>
              <a:ext cx="2219620" cy="323165"/>
            </a:xfrm>
            <a:prstGeom prst="rect">
              <a:avLst/>
            </a:prstGeom>
            <a:noFill/>
            <a:ln>
              <a:solidFill>
                <a:srgbClr val="4472C4"/>
              </a:solidFill>
            </a:ln>
          </p:spPr>
          <p:txBody>
            <a:bodyPr wrap="square" rtlCol="0">
              <a:spAutoFit/>
            </a:bodyPr>
            <a:lstStyle/>
            <a:p>
              <a:pPr algn="ctr"/>
              <a:r>
                <a:rPr lang="en-IN" sz="1920">
                  <a:latin typeface="Calibri" panose="020F0502020204030204" pitchFamily="34" charset="0"/>
                  <a:ea typeface="Calibri" panose="020F0502020204030204" pitchFamily="34" charset="0"/>
                  <a:cs typeface="Calibri" panose="020F0502020204030204" pitchFamily="34" charset="0"/>
                </a:rPr>
                <a:t>Unlabelled text data</a:t>
              </a:r>
            </a:p>
          </p:txBody>
        </p:sp>
      </p:grpSp>
      <p:grpSp>
        <p:nvGrpSpPr>
          <p:cNvPr id="4" name="Group 3">
            <a:extLst>
              <a:ext uri="{FF2B5EF4-FFF2-40B4-BE49-F238E27FC236}">
                <a16:creationId xmlns:a16="http://schemas.microsoft.com/office/drawing/2014/main" id="{D917140F-A9D2-EE60-75DB-7CC00DE39D40}"/>
              </a:ext>
            </a:extLst>
          </p:cNvPr>
          <p:cNvGrpSpPr/>
          <p:nvPr/>
        </p:nvGrpSpPr>
        <p:grpSpPr>
          <a:xfrm>
            <a:off x="3998653" y="1575434"/>
            <a:ext cx="4868966" cy="2385702"/>
            <a:chOff x="3404189" y="1538867"/>
            <a:chExt cx="4057472" cy="1988085"/>
          </a:xfrm>
        </p:grpSpPr>
        <p:pic>
          <p:nvPicPr>
            <p:cNvPr id="9" name="Graphic 8" descr="Robot with solid fill">
              <a:extLst>
                <a:ext uri="{FF2B5EF4-FFF2-40B4-BE49-F238E27FC236}">
                  <a16:creationId xmlns:a16="http://schemas.microsoft.com/office/drawing/2014/main" id="{50B0F165-945A-84CA-B46C-2C604BFDD4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6661" y="1538867"/>
              <a:ext cx="1468719" cy="1468719"/>
            </a:xfrm>
            <a:prstGeom prst="rect">
              <a:avLst/>
            </a:prstGeom>
          </p:spPr>
        </p:pic>
        <p:sp>
          <p:nvSpPr>
            <p:cNvPr id="26" name="Arrow: Right 25">
              <a:extLst>
                <a:ext uri="{FF2B5EF4-FFF2-40B4-BE49-F238E27FC236}">
                  <a16:creationId xmlns:a16="http://schemas.microsoft.com/office/drawing/2014/main" id="{9F6F0B18-7F66-F276-4FCA-0F6A3B87910A}"/>
                </a:ext>
              </a:extLst>
            </p:cNvPr>
            <p:cNvSpPr/>
            <p:nvPr/>
          </p:nvSpPr>
          <p:spPr bwMode="auto">
            <a:xfrm>
              <a:off x="3404189" y="2124222"/>
              <a:ext cx="927012" cy="491884"/>
            </a:xfrm>
            <a:prstGeom prst="rightArrow">
              <a:avLst/>
            </a:prstGeom>
            <a:solidFill>
              <a:schemeClr val="accent4">
                <a:lumMod val="75000"/>
              </a:schemeClr>
            </a:solidFill>
            <a:ln w="9525" cap="flat" cmpd="sng" algn="ctr">
              <a:solidFill>
                <a:srgbClr val="4472C4"/>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en-IN" sz="2880">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6329F719-7313-8BFB-AA14-D2A6DB8B98DE}"/>
                </a:ext>
              </a:extLst>
            </p:cNvPr>
            <p:cNvSpPr txBox="1"/>
            <p:nvPr/>
          </p:nvSpPr>
          <p:spPr>
            <a:xfrm>
              <a:off x="4599411" y="2957565"/>
              <a:ext cx="2862250" cy="569387"/>
            </a:xfrm>
            <a:prstGeom prst="rect">
              <a:avLst/>
            </a:prstGeom>
            <a:noFill/>
            <a:ln>
              <a:solidFill>
                <a:srgbClr val="4472C4"/>
              </a:solidFill>
            </a:ln>
          </p:spPr>
          <p:txBody>
            <a:bodyPr wrap="square" rtlCol="0">
              <a:spAutoFit/>
            </a:bodyPr>
            <a:lstStyle/>
            <a:p>
              <a:r>
                <a:rPr lang="en-IN" sz="1920">
                  <a:latin typeface="Calibri" panose="020F0502020204030204" pitchFamily="34" charset="0"/>
                  <a:ea typeface="Calibri" panose="020F0502020204030204" pitchFamily="34" charset="0"/>
                  <a:cs typeface="Calibri" panose="020F0502020204030204" pitchFamily="34" charset="0"/>
                </a:rPr>
                <a:t>Transformer Models trained in self-supervised approach</a:t>
              </a:r>
            </a:p>
          </p:txBody>
        </p:sp>
      </p:grpSp>
      <p:grpSp>
        <p:nvGrpSpPr>
          <p:cNvPr id="6" name="Group 5">
            <a:extLst>
              <a:ext uri="{FF2B5EF4-FFF2-40B4-BE49-F238E27FC236}">
                <a16:creationId xmlns:a16="http://schemas.microsoft.com/office/drawing/2014/main" id="{E07D1949-044D-D23D-8C31-01D7962F96E9}"/>
              </a:ext>
            </a:extLst>
          </p:cNvPr>
          <p:cNvGrpSpPr/>
          <p:nvPr/>
        </p:nvGrpSpPr>
        <p:grpSpPr>
          <a:xfrm>
            <a:off x="8956827" y="1681530"/>
            <a:ext cx="4664675" cy="2273840"/>
            <a:chOff x="7464022" y="1485371"/>
            <a:chExt cx="3887229" cy="1894867"/>
          </a:xfrm>
        </p:grpSpPr>
        <p:pic>
          <p:nvPicPr>
            <p:cNvPr id="7" name="Graphic 6" descr="Artificial Intelligence with solid fill">
              <a:extLst>
                <a:ext uri="{FF2B5EF4-FFF2-40B4-BE49-F238E27FC236}">
                  <a16:creationId xmlns:a16="http://schemas.microsoft.com/office/drawing/2014/main" id="{572573CC-DCD0-6CCA-1692-36D1AA394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3986" y="1485371"/>
              <a:ext cx="1253131" cy="1253131"/>
            </a:xfrm>
            <a:prstGeom prst="rect">
              <a:avLst/>
            </a:prstGeom>
          </p:spPr>
        </p:pic>
        <p:sp>
          <p:nvSpPr>
            <p:cNvPr id="27" name="Arrow: Right 26">
              <a:extLst>
                <a:ext uri="{FF2B5EF4-FFF2-40B4-BE49-F238E27FC236}">
                  <a16:creationId xmlns:a16="http://schemas.microsoft.com/office/drawing/2014/main" id="{222FE78B-B881-1F66-C779-7AC18D0D5551}"/>
                </a:ext>
              </a:extLst>
            </p:cNvPr>
            <p:cNvSpPr/>
            <p:nvPr/>
          </p:nvSpPr>
          <p:spPr bwMode="auto">
            <a:xfrm>
              <a:off x="7464022" y="1928122"/>
              <a:ext cx="927012" cy="491884"/>
            </a:xfrm>
            <a:prstGeom prst="rightArrow">
              <a:avLst/>
            </a:prstGeom>
            <a:solidFill>
              <a:schemeClr val="accent4">
                <a:lumMod val="75000"/>
              </a:schemeClr>
            </a:solidFill>
            <a:ln w="9525" cap="flat" cmpd="sng" algn="ctr">
              <a:solidFill>
                <a:srgbClr val="4472C4"/>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eaLnBrk="0" fontAlgn="base" hangingPunct="0">
                <a:spcBef>
                  <a:spcPct val="0"/>
                </a:spcBef>
                <a:spcAft>
                  <a:spcPct val="0"/>
                </a:spcAft>
              </a:pPr>
              <a:endParaRPr lang="en-IN" sz="2880">
                <a:latin typeface="Calibri" panose="020F050202020403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7521970A-CFC1-909C-4335-CE6D119A7B56}"/>
                </a:ext>
              </a:extLst>
            </p:cNvPr>
            <p:cNvSpPr txBox="1"/>
            <p:nvPr/>
          </p:nvSpPr>
          <p:spPr>
            <a:xfrm>
              <a:off x="8922094" y="3057073"/>
              <a:ext cx="2429157" cy="323165"/>
            </a:xfrm>
            <a:prstGeom prst="rect">
              <a:avLst/>
            </a:prstGeom>
            <a:noFill/>
            <a:ln>
              <a:solidFill>
                <a:srgbClr val="4472C4"/>
              </a:solidFill>
            </a:ln>
          </p:spPr>
          <p:txBody>
            <a:bodyPr wrap="square" rtlCol="0">
              <a:spAutoFit/>
            </a:bodyPr>
            <a:lstStyle/>
            <a:p>
              <a:r>
                <a:rPr lang="en-IN" sz="1920">
                  <a:latin typeface="Calibri" panose="020F0502020204030204" pitchFamily="34" charset="0"/>
                  <a:ea typeface="Calibri" panose="020F0502020204030204" pitchFamily="34" charset="0"/>
                  <a:cs typeface="Calibri" panose="020F0502020204030204" pitchFamily="34" charset="0"/>
                </a:rPr>
                <a:t>Language Models</a:t>
              </a:r>
            </a:p>
          </p:txBody>
        </p:sp>
      </p:grpSp>
    </p:spTree>
    <p:extLst>
      <p:ext uri="{BB962C8B-B14F-4D97-AF65-F5344CB8AC3E}">
        <p14:creationId xmlns:p14="http://schemas.microsoft.com/office/powerpoint/2010/main" val="1547253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572394"/>
            <a:ext cx="13375640" cy="660400"/>
          </a:xfrm>
        </p:spPr>
        <p:txBody>
          <a:bodyPr/>
          <a:lstStyle/>
          <a:p>
            <a:r>
              <a:rPr lang="en-US"/>
              <a:t> Applications of Language Model</a:t>
            </a:r>
          </a:p>
        </p:txBody>
      </p:sp>
      <p:pic>
        <p:nvPicPr>
          <p:cNvPr id="8" name="Picture 7">
            <a:extLst>
              <a:ext uri="{FF2B5EF4-FFF2-40B4-BE49-F238E27FC236}">
                <a16:creationId xmlns:a16="http://schemas.microsoft.com/office/drawing/2014/main" id="{2525E7AF-4A36-1AE7-5B0B-2C51F431A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118" y="1124193"/>
            <a:ext cx="5969317" cy="6424412"/>
          </a:xfrm>
          <a:prstGeom prst="rect">
            <a:avLst/>
          </a:prstGeom>
        </p:spPr>
      </p:pic>
      <p:graphicFrame>
        <p:nvGraphicFramePr>
          <p:cNvPr id="3" name="Diagram 2">
            <a:extLst>
              <a:ext uri="{FF2B5EF4-FFF2-40B4-BE49-F238E27FC236}">
                <a16:creationId xmlns:a16="http://schemas.microsoft.com/office/drawing/2014/main" id="{F643C34B-A6A5-7A0B-A279-E7C924C00CC5}"/>
              </a:ext>
            </a:extLst>
          </p:cNvPr>
          <p:cNvGraphicFramePr/>
          <p:nvPr/>
        </p:nvGraphicFramePr>
        <p:xfrm>
          <a:off x="862966" y="2133265"/>
          <a:ext cx="6232208" cy="501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282968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1467"/>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3636955" y="92288"/>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Pre-trained LLMs</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3"/>
          <p:cNvSpPr/>
          <p:nvPr/>
        </p:nvSpPr>
        <p:spPr>
          <a:xfrm>
            <a:off x="3636955" y="1184504"/>
            <a:ext cx="10160245" cy="4301896"/>
          </a:xfrm>
          <a:prstGeom prst="rect">
            <a:avLst/>
          </a:prstGeom>
          <a:noFill/>
          <a:ln/>
        </p:spPr>
        <p:txBody>
          <a:bodyPr wrap="square" rtlCol="0" anchor="t"/>
          <a:lstStyle/>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A. Why Pre-trained Models?</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kern="0" spc="-35" dirty="0">
                <a:solidFill>
                  <a:srgbClr val="2B2E3C"/>
                </a:solidFill>
                <a:latin typeface="Open Sans" pitchFamily="34" charset="0"/>
                <a:ea typeface="Open Sans" pitchFamily="34" charset="-122"/>
                <a:cs typeface="Open Sans" pitchFamily="34" charset="-120"/>
              </a:rPr>
              <a:t>Training LLMs requires huge computational resources. By using pre-trained models, you leverage the training done by others, saving time and resources.</a:t>
            </a:r>
          </a:p>
          <a:p>
            <a:pPr>
              <a:lnSpc>
                <a:spcPts val="2799"/>
              </a:lnSpc>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B. Common LLMs:</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GPT (Generative Pre-trained Transformer):</a:t>
            </a:r>
            <a:r>
              <a:rPr lang="en-US" sz="1750" kern="0" spc="-35" dirty="0">
                <a:solidFill>
                  <a:srgbClr val="2B2E3C"/>
                </a:solidFill>
                <a:latin typeface="Open Sans" pitchFamily="34" charset="0"/>
                <a:ea typeface="Open Sans" pitchFamily="34" charset="-122"/>
                <a:cs typeface="Open Sans" pitchFamily="34" charset="-120"/>
              </a:rPr>
              <a:t> Developed by OpenAI, known for its capability to generate coherent, diverse paragraphs of text.</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BERT (Bidirectional Encoder Representations from Transformers):</a:t>
            </a:r>
            <a:r>
              <a:rPr lang="en-US" sz="1750" kern="0" spc="-35" dirty="0">
                <a:solidFill>
                  <a:srgbClr val="2B2E3C"/>
                </a:solidFill>
                <a:latin typeface="Open Sans" pitchFamily="34" charset="0"/>
                <a:ea typeface="Open Sans" pitchFamily="34" charset="-122"/>
                <a:cs typeface="Open Sans" pitchFamily="34" charset="-120"/>
              </a:rPr>
              <a:t> Developed by Google, excels at understanding the context of words in search queries.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T5 (Text-to-Text Transfer Transformer):</a:t>
            </a:r>
            <a:r>
              <a:rPr lang="en-US" sz="1750" kern="0" spc="-35" dirty="0">
                <a:solidFill>
                  <a:srgbClr val="2B2E3C"/>
                </a:solidFill>
                <a:latin typeface="Open Sans" pitchFamily="34" charset="0"/>
                <a:ea typeface="Open Sans" pitchFamily="34" charset="-122"/>
                <a:cs typeface="Open Sans" pitchFamily="34" charset="-120"/>
              </a:rPr>
              <a:t> Also by Google, it treats every problem as a text-to-text problem.</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C. How to Use:</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APIs: </a:t>
            </a:r>
            <a:r>
              <a:rPr lang="en-US" sz="1750" kern="0" spc="-35" dirty="0">
                <a:solidFill>
                  <a:srgbClr val="2B2E3C"/>
                </a:solidFill>
                <a:latin typeface="Open Sans" pitchFamily="34" charset="0"/>
                <a:ea typeface="Open Sans" pitchFamily="34" charset="-122"/>
                <a:cs typeface="Open Sans" pitchFamily="34" charset="-120"/>
              </a:rPr>
              <a:t>Companies like OpenAI offer APIs to directly use their models.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Frameworks: </a:t>
            </a:r>
            <a:r>
              <a:rPr lang="en-US" sz="1750" kern="0" spc="-35" dirty="0">
                <a:solidFill>
                  <a:srgbClr val="2B2E3C"/>
                </a:solidFill>
                <a:latin typeface="Open Sans" pitchFamily="34" charset="0"/>
                <a:ea typeface="Open Sans" pitchFamily="34" charset="-122"/>
                <a:cs typeface="Open Sans" pitchFamily="34" charset="-120"/>
              </a:rPr>
              <a:t>Libraries like TensorFlow and </a:t>
            </a:r>
            <a:r>
              <a:rPr lang="en-US" sz="1750" kern="0" spc="-35" dirty="0" err="1">
                <a:solidFill>
                  <a:srgbClr val="2B2E3C"/>
                </a:solidFill>
                <a:latin typeface="Open Sans" pitchFamily="34" charset="0"/>
                <a:ea typeface="Open Sans" pitchFamily="34" charset="-122"/>
                <a:cs typeface="Open Sans" pitchFamily="34" charset="-120"/>
              </a:rPr>
              <a:t>PyTorch</a:t>
            </a:r>
            <a:r>
              <a:rPr lang="en-US" sz="1750" kern="0" spc="-35" dirty="0">
                <a:solidFill>
                  <a:srgbClr val="2B2E3C"/>
                </a:solidFill>
                <a:latin typeface="Open Sans" pitchFamily="34" charset="0"/>
                <a:ea typeface="Open Sans" pitchFamily="34" charset="-122"/>
                <a:cs typeface="Open Sans" pitchFamily="34" charset="-120"/>
              </a:rPr>
              <a:t> allow you to load pre-trained models and fine-tune or use them directly.</a:t>
            </a:r>
          </a:p>
        </p:txBody>
      </p:sp>
      <p:pic>
        <p:nvPicPr>
          <p:cNvPr id="6" name="Image 0" descr="preencoded.png"/>
          <p:cNvPicPr>
            <a:picLocks noGrp="1" noRot="1" noChangeAspect="1" noMove="1" noResize="1" noEditPoints="1" noAdjustHandles="1" noChangeArrowheads="1" noChangeShapeType="1" noCrop="1"/>
          </p:cNvPicPr>
          <p:nvPr/>
        </p:nvPicPr>
        <p:blipFill rotWithShape="1">
          <a:blip r:embed="rId3"/>
          <a:srcRect r="46910"/>
          <a:stretch/>
        </p:blipFill>
        <p:spPr>
          <a:xfrm>
            <a:off x="0" y="-22934"/>
            <a:ext cx="2912758" cy="8229600"/>
          </a:xfrm>
          <a:prstGeom prst="rect">
            <a:avLst/>
          </a:prstGeom>
        </p:spPr>
      </p:pic>
    </p:spTree>
    <p:extLst>
      <p:ext uri="{BB962C8B-B14F-4D97-AF65-F5344CB8AC3E}">
        <p14:creationId xmlns:p14="http://schemas.microsoft.com/office/powerpoint/2010/main" val="1379419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3912156"/>
            <a:ext cx="87553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Introduction to Prompt Engineering</a:t>
            </a:r>
            <a:endParaRPr lang="en-US" sz="4374" dirty="0"/>
          </a:p>
        </p:txBody>
      </p:sp>
      <p:sp>
        <p:nvSpPr>
          <p:cNvPr id="5" name="Text 3"/>
          <p:cNvSpPr/>
          <p:nvPr/>
        </p:nvSpPr>
        <p:spPr>
          <a:xfrm>
            <a:off x="1760220" y="4939784"/>
            <a:ext cx="11109960"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is the art of crafting precise and effective prompts to guide the generative AI models in generating desired outputs.</a:t>
            </a:r>
            <a:endParaRPr lang="en-US" sz="1750" dirty="0"/>
          </a:p>
        </p:txBody>
      </p:sp>
      <p:pic>
        <p:nvPicPr>
          <p:cNvPr id="6" name="Image 0" descr="preencoded.png"/>
          <p:cNvPicPr>
            <a:picLocks noChangeAspect="1"/>
          </p:cNvPicPr>
          <p:nvPr/>
        </p:nvPicPr>
        <p:blipFill>
          <a:blip r:embed="rId3"/>
          <a:stretch>
            <a:fillRect/>
          </a:stretch>
        </p:blipFill>
        <p:spPr>
          <a:xfrm>
            <a:off x="0" y="0"/>
            <a:ext cx="14630400" cy="133314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4192"/>
            <a:ext cx="78181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Example of Prompt Engineering</a:t>
            </a:r>
            <a:endParaRPr lang="en-US" sz="4374" dirty="0"/>
          </a:p>
        </p:txBody>
      </p:sp>
      <p:pic>
        <p:nvPicPr>
          <p:cNvPr id="5" name="Image 0" descr="preencoded.png"/>
          <p:cNvPicPr>
            <a:picLocks noChangeAspect="1"/>
          </p:cNvPicPr>
          <p:nvPr/>
        </p:nvPicPr>
        <p:blipFill>
          <a:blip r:embed="rId3"/>
          <a:stretch>
            <a:fillRect/>
          </a:stretch>
        </p:blipFill>
        <p:spPr>
          <a:xfrm>
            <a:off x="1760220" y="2292906"/>
            <a:ext cx="3481149" cy="2151459"/>
          </a:xfrm>
          <a:prstGeom prst="rect">
            <a:avLst/>
          </a:prstGeom>
        </p:spPr>
      </p:pic>
      <p:sp>
        <p:nvSpPr>
          <p:cNvPr id="6" name="Text 3"/>
          <p:cNvSpPr/>
          <p:nvPr/>
        </p:nvSpPr>
        <p:spPr>
          <a:xfrm>
            <a:off x="1760220"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Generating AI-Assisted Robots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4"/>
          <p:cNvSpPr/>
          <p:nvPr/>
        </p:nvSpPr>
        <p:spPr>
          <a:xfrm>
            <a:off x="1760220" y="5653802"/>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"Design a robot that assists humans in their everyday tasks, enhancing their quality of life."</a:t>
            </a:r>
            <a:endParaRPr lang="en-US" sz="1750" dirty="0"/>
          </a:p>
        </p:txBody>
      </p:sp>
      <p:pic>
        <p:nvPicPr>
          <p:cNvPr id="8" name="Image 1" descr="preencoded.png"/>
          <p:cNvPicPr>
            <a:picLocks noChangeAspect="1"/>
          </p:cNvPicPr>
          <p:nvPr/>
        </p:nvPicPr>
        <p:blipFill>
          <a:blip r:embed="rId4"/>
          <a:stretch>
            <a:fillRect/>
          </a:stretch>
        </p:blipFill>
        <p:spPr>
          <a:xfrm>
            <a:off x="5574625" y="2292906"/>
            <a:ext cx="3481149" cy="2151459"/>
          </a:xfrm>
          <a:prstGeom prst="rect">
            <a:avLst/>
          </a:prstGeom>
        </p:spPr>
      </p:pic>
      <p:sp>
        <p:nvSpPr>
          <p:cNvPr id="9" name="Text 5"/>
          <p:cNvSpPr/>
          <p:nvPr/>
        </p:nvSpPr>
        <p:spPr>
          <a:xfrm>
            <a:off x="5574625"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Creating Abstract Digital Art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6"/>
          <p:cNvSpPr/>
          <p:nvPr/>
        </p:nvSpPr>
        <p:spPr>
          <a:xfrm>
            <a:off x="5574625"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"Generate an abstract artwork that evokes a sense of tranquility and wonder."</a:t>
            </a:r>
            <a:endParaRPr lang="en-US" sz="1750" dirty="0"/>
          </a:p>
        </p:txBody>
      </p:sp>
      <p:pic>
        <p:nvPicPr>
          <p:cNvPr id="11" name="Image 2" descr="preencoded.png"/>
          <p:cNvPicPr>
            <a:picLocks noChangeAspect="1"/>
          </p:cNvPicPr>
          <p:nvPr/>
        </p:nvPicPr>
        <p:blipFill>
          <a:blip r:embed="rId5"/>
          <a:stretch>
            <a:fillRect/>
          </a:stretch>
        </p:blipFill>
        <p:spPr>
          <a:xfrm>
            <a:off x="9389031" y="2292906"/>
            <a:ext cx="3481149" cy="2151459"/>
          </a:xfrm>
          <a:prstGeom prst="rect">
            <a:avLst/>
          </a:prstGeom>
        </p:spPr>
      </p:pic>
      <p:sp>
        <p:nvSpPr>
          <p:cNvPr id="12" name="Text 7"/>
          <p:cNvSpPr/>
          <p:nvPr/>
        </p:nvSpPr>
        <p:spPr>
          <a:xfrm>
            <a:off x="9389031"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Designing Futuristic Cityscapes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8"/>
          <p:cNvSpPr/>
          <p:nvPr/>
        </p:nvSpPr>
        <p:spPr>
          <a:xfrm>
            <a:off x="9389031"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"Imagine a futuristic cityscape that represents a utopian vision of society."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7" name="Text 5"/>
          <p:cNvSpPr/>
          <p:nvPr/>
        </p:nvSpPr>
        <p:spPr>
          <a:xfrm>
            <a:off x="833199" y="2451021"/>
            <a:ext cx="9982155" cy="4093288"/>
          </a:xfrm>
          <a:prstGeom prst="rect">
            <a:avLst/>
          </a:prstGeom>
          <a:noFill/>
          <a:ln/>
        </p:spPr>
        <p:txBody>
          <a:bodyPr wrap="none" rtlCol="0" anchor="t"/>
          <a:lstStyle/>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The capability of a machine to imitate intelligent </a:t>
            </a:r>
          </a:p>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 human behavior.</a:t>
            </a:r>
            <a:endParaRPr lang="en-US" sz="4400" spc="-1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259577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2105"/>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656987"/>
            <a:ext cx="1021627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mj-lt"/>
                <a:ea typeface="Inter" pitchFamily="34" charset="-122"/>
                <a:cs typeface="Inter" pitchFamily="34" charset="-120"/>
              </a:rPr>
              <a:t>Prompt Engineering and its Significance</a:t>
            </a:r>
            <a:endParaRPr lang="en-US" sz="4374" dirty="0">
              <a:latin typeface="+mj-lt"/>
            </a:endParaRPr>
          </a:p>
        </p:txBody>
      </p:sp>
      <p:sp>
        <p:nvSpPr>
          <p:cNvPr id="5" name="Shape 3"/>
          <p:cNvSpPr/>
          <p:nvPr/>
        </p:nvSpPr>
        <p:spPr>
          <a:xfrm>
            <a:off x="2349103" y="1795701"/>
            <a:ext cx="44410" cy="5776793"/>
          </a:xfrm>
          <a:prstGeom prst="rect">
            <a:avLst/>
          </a:prstGeom>
          <a:solidFill>
            <a:srgbClr val="140099"/>
          </a:solidFill>
          <a:ln/>
        </p:spPr>
        <p:txBody>
          <a:bodyPr/>
          <a:lstStyle/>
          <a:p>
            <a:endParaRPr lang="en-IN"/>
          </a:p>
        </p:txBody>
      </p:sp>
      <p:sp>
        <p:nvSpPr>
          <p:cNvPr id="6" name="Shape 4"/>
          <p:cNvSpPr/>
          <p:nvPr/>
        </p:nvSpPr>
        <p:spPr>
          <a:xfrm>
            <a:off x="2621220" y="2197001"/>
            <a:ext cx="777597" cy="44410"/>
          </a:xfrm>
          <a:prstGeom prst="rect">
            <a:avLst/>
          </a:prstGeom>
          <a:solidFill>
            <a:srgbClr val="140099"/>
          </a:solidFill>
          <a:ln/>
        </p:spPr>
        <p:txBody>
          <a:bodyPr/>
          <a:lstStyle/>
          <a:p>
            <a:endParaRPr lang="en-IN"/>
          </a:p>
        </p:txBody>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8" name="Text 6"/>
          <p:cNvSpPr/>
          <p:nvPr/>
        </p:nvSpPr>
        <p:spPr>
          <a:xfrm>
            <a:off x="2292370" y="201096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369177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What is Prompt Engineering?</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Prompt engineering is a process of selecting the right prompts to create the desired output from a generative AI model.</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2621220" y="4196655"/>
            <a:ext cx="777597" cy="44410"/>
          </a:xfrm>
          <a:prstGeom prst="rect">
            <a:avLst/>
          </a:prstGeom>
          <a:solidFill>
            <a:srgbClr val="140099"/>
          </a:solidFill>
          <a:ln/>
        </p:spPr>
        <p:txBody>
          <a:bodyPr/>
          <a:lstStyle/>
          <a:p>
            <a:endParaRPr lang="en-IN"/>
          </a:p>
        </p:txBody>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3" name="Text 11"/>
          <p:cNvSpPr/>
          <p:nvPr/>
        </p:nvSpPr>
        <p:spPr>
          <a:xfrm>
            <a:off x="2273320" y="401062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366962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Importance of Good Prompts</a:t>
            </a:r>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Well-crafted prompts can significantly influence generative AI model behaviour. They can impact the accuracy and creativity of generated outputs.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2621220" y="6196310"/>
            <a:ext cx="777597" cy="44410"/>
          </a:xfrm>
          <a:prstGeom prst="rect">
            <a:avLst/>
          </a:prstGeom>
          <a:solidFill>
            <a:srgbClr val="140099"/>
          </a:solidFill>
          <a:ln/>
        </p:spPr>
        <p:txBody>
          <a:bodyPr/>
          <a:lstStyle/>
          <a:p>
            <a:endParaRPr lang="en-IN"/>
          </a:p>
        </p:txBody>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8" name="Text 16"/>
          <p:cNvSpPr/>
          <p:nvPr/>
        </p:nvSpPr>
        <p:spPr>
          <a:xfrm>
            <a:off x="2269510" y="6010275"/>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344245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Examples of Good Prompts</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Good prompts should be clear, concise, and specific. For example, "generate a painting of a sunset over the ocean with vibrant colors and a diagonal composition."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6807079" cy="2144177"/>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Core features and functionalities of ChatGPT platform </a:t>
            </a:r>
            <a:endParaRPr lang="en-IN" sz="4374" b="1" dirty="0">
              <a:solidFill>
                <a:srgbClr val="60A9FF"/>
              </a:solidFill>
              <a:latin typeface="Barlow" pitchFamily="34" charset="0"/>
            </a:endParaRPr>
          </a:p>
        </p:txBody>
      </p:sp>
      <p:grpSp>
        <p:nvGrpSpPr>
          <p:cNvPr id="2" name="Group 1">
            <a:extLst>
              <a:ext uri="{FF2B5EF4-FFF2-40B4-BE49-F238E27FC236}">
                <a16:creationId xmlns:a16="http://schemas.microsoft.com/office/drawing/2014/main" id="{DFB77BCB-5C44-7D77-149D-16AB1780CBDE}"/>
              </a:ext>
            </a:extLst>
          </p:cNvPr>
          <p:cNvGrpSpPr/>
          <p:nvPr/>
        </p:nvGrpSpPr>
        <p:grpSpPr>
          <a:xfrm>
            <a:off x="647400" y="600285"/>
            <a:ext cx="12808208" cy="7414328"/>
            <a:chOff x="259840" y="185487"/>
            <a:chExt cx="11630533" cy="6346346"/>
          </a:xfrm>
        </p:grpSpPr>
        <p:grpSp>
          <p:nvGrpSpPr>
            <p:cNvPr id="3" name="Group 2">
              <a:extLst>
                <a:ext uri="{FF2B5EF4-FFF2-40B4-BE49-F238E27FC236}">
                  <a16:creationId xmlns:a16="http://schemas.microsoft.com/office/drawing/2014/main" id="{67133826-53F5-70E1-AC53-C9C656886ACF}"/>
                </a:ext>
              </a:extLst>
            </p:cNvPr>
            <p:cNvGrpSpPr/>
            <p:nvPr/>
          </p:nvGrpSpPr>
          <p:grpSpPr>
            <a:xfrm>
              <a:off x="259840" y="2124232"/>
              <a:ext cx="5831257" cy="4185499"/>
              <a:chOff x="94740" y="2124232"/>
              <a:chExt cx="5831257" cy="4185499"/>
            </a:xfrm>
          </p:grpSpPr>
          <p:grpSp>
            <p:nvGrpSpPr>
              <p:cNvPr id="61" name="Group 60">
                <a:extLst>
                  <a:ext uri="{FF2B5EF4-FFF2-40B4-BE49-F238E27FC236}">
                    <a16:creationId xmlns:a16="http://schemas.microsoft.com/office/drawing/2014/main" id="{EA344021-62FD-CFE5-60EF-11D173083F43}"/>
                  </a:ext>
                </a:extLst>
              </p:cNvPr>
              <p:cNvGrpSpPr/>
              <p:nvPr/>
            </p:nvGrpSpPr>
            <p:grpSpPr>
              <a:xfrm>
                <a:off x="94740" y="2124232"/>
                <a:ext cx="5831257" cy="4185499"/>
                <a:chOff x="94740" y="2124232"/>
                <a:chExt cx="5831257" cy="4185499"/>
              </a:xfrm>
            </p:grpSpPr>
            <p:sp>
              <p:nvSpPr>
                <p:cNvPr id="95" name="Rectangle 94">
                  <a:extLst>
                    <a:ext uri="{FF2B5EF4-FFF2-40B4-BE49-F238E27FC236}">
                      <a16:creationId xmlns:a16="http://schemas.microsoft.com/office/drawing/2014/main" id="{B7E52A4F-34D2-E833-DD3F-1CD34537DD72}"/>
                    </a:ext>
                  </a:extLst>
                </p:cNvPr>
                <p:cNvSpPr/>
                <p:nvPr/>
              </p:nvSpPr>
              <p:spPr>
                <a:xfrm>
                  <a:off x="97011" y="2124232"/>
                  <a:ext cx="5826715" cy="4185499"/>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52E0122F-6B54-B8EF-8326-E2B5CBD0548D}"/>
                    </a:ext>
                  </a:extLst>
                </p:cNvPr>
                <p:cNvSpPr/>
                <p:nvPr/>
              </p:nvSpPr>
              <p:spPr>
                <a:xfrm flipV="1">
                  <a:off x="94740" y="2794847"/>
                  <a:ext cx="5831257" cy="2761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bg2">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2">
                        <a:lumMod val="85000"/>
                        <a:lumOff val="15000"/>
                      </a:schemeClr>
                    </a:solidFill>
                    <a:effectLst/>
                    <a:uLnTx/>
                    <a:uFillTx/>
                    <a:latin typeface="Arial" panose="020B0604020202020204"/>
                    <a:ea typeface="+mn-ea"/>
                    <a:cs typeface="+mn-cs"/>
                  </a:endParaRPr>
                </a:p>
              </p:txBody>
            </p:sp>
          </p:grpSp>
          <p:grpSp>
            <p:nvGrpSpPr>
              <p:cNvPr id="62" name="Group 61">
                <a:extLst>
                  <a:ext uri="{FF2B5EF4-FFF2-40B4-BE49-F238E27FC236}">
                    <a16:creationId xmlns:a16="http://schemas.microsoft.com/office/drawing/2014/main" id="{2CC51EA6-9141-1114-91F6-C9F24CA30ABE}"/>
                  </a:ext>
                </a:extLst>
              </p:cNvPr>
              <p:cNvGrpSpPr/>
              <p:nvPr/>
            </p:nvGrpSpPr>
            <p:grpSpPr>
              <a:xfrm>
                <a:off x="266806" y="2320099"/>
                <a:ext cx="5487125" cy="3745732"/>
                <a:chOff x="264426" y="2320099"/>
                <a:chExt cx="5487125" cy="3745732"/>
              </a:xfrm>
            </p:grpSpPr>
            <p:grpSp>
              <p:nvGrpSpPr>
                <p:cNvPr id="63" name="Group 62">
                  <a:extLst>
                    <a:ext uri="{FF2B5EF4-FFF2-40B4-BE49-F238E27FC236}">
                      <a16:creationId xmlns:a16="http://schemas.microsoft.com/office/drawing/2014/main" id="{FEA577EB-C144-BDD2-3CBF-2A46233D8E70}"/>
                    </a:ext>
                  </a:extLst>
                </p:cNvPr>
                <p:cNvGrpSpPr/>
                <p:nvPr/>
              </p:nvGrpSpPr>
              <p:grpSpPr>
                <a:xfrm>
                  <a:off x="264426" y="2320099"/>
                  <a:ext cx="5487125" cy="3745732"/>
                  <a:chOff x="6677171" y="2390509"/>
                  <a:chExt cx="5242750" cy="3578910"/>
                </a:xfrm>
              </p:grpSpPr>
              <p:sp>
                <p:nvSpPr>
                  <p:cNvPr id="83" name="TextBox 82">
                    <a:extLst>
                      <a:ext uri="{FF2B5EF4-FFF2-40B4-BE49-F238E27FC236}">
                        <a16:creationId xmlns:a16="http://schemas.microsoft.com/office/drawing/2014/main" id="{90EB5ADF-BF22-4C3C-A430-156F0419BC50}"/>
                      </a:ext>
                    </a:extLst>
                  </p:cNvPr>
                  <p:cNvSpPr txBox="1"/>
                  <p:nvPr/>
                </p:nvSpPr>
                <p:spPr>
                  <a:xfrm>
                    <a:off x="7437940" y="2390509"/>
                    <a:ext cx="3716688" cy="302053"/>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Salient features of </a:t>
                    </a:r>
                    <a:r>
                      <a:rPr kumimoji="0" lang="en-US" b="1" i="0" u="none" strike="noStrike" kern="1200" cap="none" spc="0" normalizeH="0" baseline="0" noProof="0" dirty="0" err="1">
                        <a:ln>
                          <a:noFill/>
                        </a:ln>
                        <a:solidFill>
                          <a:schemeClr val="bg2"/>
                        </a:solidFill>
                        <a:effectLst/>
                        <a:uLnTx/>
                        <a:uFillTx/>
                        <a:latin typeface="Georgia" panose="02040502050405020303" pitchFamily="18" charset="0"/>
                        <a:cs typeface="Arial" panose="020B0604020202020204" pitchFamily="34" charset="0"/>
                      </a:rPr>
                      <a:t>ChatGPT</a:t>
                    </a: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677171" y="3094081"/>
                    <a:ext cx="5242750" cy="2875338"/>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grpSp>
            <p:grpSp>
              <p:nvGrpSpPr>
                <p:cNvPr id="64" name="Group 63">
                  <a:extLst>
                    <a:ext uri="{FF2B5EF4-FFF2-40B4-BE49-F238E27FC236}">
                      <a16:creationId xmlns:a16="http://schemas.microsoft.com/office/drawing/2014/main" id="{EC0043A3-B2B0-7272-0B75-3982F30147C4}"/>
                    </a:ext>
                  </a:extLst>
                </p:cNvPr>
                <p:cNvGrpSpPr/>
                <p:nvPr/>
              </p:nvGrpSpPr>
              <p:grpSpPr>
                <a:xfrm>
                  <a:off x="540544" y="3065540"/>
                  <a:ext cx="5121294" cy="2712839"/>
                  <a:chOff x="540544" y="3065540"/>
                  <a:chExt cx="5121294" cy="2712839"/>
                </a:xfrm>
              </p:grpSpPr>
              <p:grpSp>
                <p:nvGrpSpPr>
                  <p:cNvPr id="65" name="Group 64">
                    <a:extLst>
                      <a:ext uri="{FF2B5EF4-FFF2-40B4-BE49-F238E27FC236}">
                        <a16:creationId xmlns:a16="http://schemas.microsoft.com/office/drawing/2014/main" id="{3AB77320-3FBE-857C-BC0C-5277BA9C8892}"/>
                      </a:ext>
                    </a:extLst>
                  </p:cNvPr>
                  <p:cNvGrpSpPr/>
                  <p:nvPr/>
                </p:nvGrpSpPr>
                <p:grpSpPr>
                  <a:xfrm>
                    <a:off x="540544" y="3065540"/>
                    <a:ext cx="5121294" cy="2712839"/>
                    <a:chOff x="540544" y="3065540"/>
                    <a:chExt cx="5121294" cy="2712839"/>
                  </a:xfrm>
                </p:grpSpPr>
                <p:grpSp>
                  <p:nvGrpSpPr>
                    <p:cNvPr id="71" name="Group 70">
                      <a:extLst>
                        <a:ext uri="{FF2B5EF4-FFF2-40B4-BE49-F238E27FC236}">
                          <a16:creationId xmlns:a16="http://schemas.microsoft.com/office/drawing/2014/main" id="{323EA7C5-A5CA-DE85-27D5-0DC1D6604ABA}"/>
                        </a:ext>
                      </a:extLst>
                    </p:cNvPr>
                    <p:cNvGrpSpPr/>
                    <p:nvPr/>
                  </p:nvGrpSpPr>
                  <p:grpSpPr>
                    <a:xfrm>
                      <a:off x="540544" y="3065540"/>
                      <a:ext cx="1975703" cy="1287548"/>
                      <a:chOff x="7666096" y="2914368"/>
                      <a:chExt cx="1975703" cy="1287548"/>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908880"/>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Generate dynamic and in-depth virtual responses for each task assigned in written form </a:t>
                        </a:r>
                      </a:p>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Offer better </a:t>
                        </a:r>
                        <a:br>
                          <a:rPr lang="en-US" sz="1050" dirty="0">
                            <a:solidFill>
                              <a:schemeClr val="bg2">
                                <a:lumMod val="95000"/>
                              </a:schemeClr>
                            </a:solidFill>
                            <a:latin typeface="Arial" panose="020B0604020202020204" pitchFamily="34" charset="0"/>
                            <a:cs typeface="Arial" panose="020B0604020202020204" pitchFamily="34" charset="0"/>
                          </a:rPr>
                        </a:br>
                        <a:r>
                          <a:rPr lang="en-US" sz="1050" dirty="0">
                            <a:solidFill>
                              <a:schemeClr val="bg2">
                                <a:lumMod val="95000"/>
                              </a:schemeClr>
                            </a:solidFill>
                            <a:latin typeface="Arial" panose="020B0604020202020204" pitchFamily="34" charset="0"/>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14368"/>
                        <a:ext cx="1889304"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686135" y="3065540"/>
                      <a:ext cx="1975703" cy="1379753"/>
                      <a:chOff x="7666096" y="2916727"/>
                      <a:chExt cx="1975703" cy="1379753"/>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001085"/>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Platform is trained on huge amount of textual data enabling it to offer wide range </a:t>
                        </a:r>
                        <a:br>
                          <a:rPr lang="en-US" sz="1000" dirty="0">
                            <a:solidFill>
                              <a:schemeClr val="bg2">
                                <a:lumMod val="95000"/>
                              </a:schemeClr>
                            </a:solidFill>
                            <a:latin typeface="Arial" panose="020B0604020202020204" pitchFamily="34" charset="0"/>
                            <a:cs typeface="Arial" panose="020B0604020202020204" pitchFamily="34" charset="0"/>
                          </a:rPr>
                        </a:br>
                        <a:r>
                          <a:rPr lang="en-US" sz="1000" dirty="0">
                            <a:solidFill>
                              <a:schemeClr val="bg2">
                                <a:lumMod val="95000"/>
                              </a:schemeClr>
                            </a:solidFill>
                            <a:latin typeface="Arial" panose="020B0604020202020204" pitchFamily="34" charset="0"/>
                            <a:cs typeface="Arial" panose="020B0604020202020204" pitchFamily="34" charset="0"/>
                          </a:rPr>
                          <a:t>of responses </a:t>
                        </a:r>
                      </a:p>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16727"/>
                        <a:ext cx="1660783"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Large-</a:t>
                        </a:r>
                        <a:b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b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686135" y="4930302"/>
                      <a:ext cx="1828841" cy="848077"/>
                      <a:chOff x="7666096" y="3227606"/>
                      <a:chExt cx="1828841" cy="848077"/>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32264"/>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Use of </a:t>
                        </a:r>
                        <a:r>
                          <a:rPr kumimoji="0" lang="en-IN" sz="1100" b="1" i="0" u="none" strike="noStrike" kern="1200" cap="none" spc="0" normalizeH="0" baseline="0" noProof="0" dirty="0" err="1">
                            <a:ln>
                              <a:noFill/>
                            </a:ln>
                            <a:solidFill>
                              <a:schemeClr val="bg2"/>
                            </a:solidFill>
                            <a:uLnTx/>
                            <a:uFillTx/>
                            <a:latin typeface="Georgia" panose="02040502050405020303" pitchFamily="18" charset="0"/>
                            <a:ea typeface="Gadugi" panose="020B0502040204020203" pitchFamily="34" charset="0"/>
                          </a:rPr>
                          <a:t>ChatGPT</a:t>
                        </a: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540544" y="4930302"/>
                      <a:ext cx="2054679" cy="729528"/>
                      <a:chOff x="7666096" y="3227606"/>
                      <a:chExt cx="2054679" cy="7295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13715"/>
                      </a:xfrm>
                      <a:prstGeom prst="rect">
                        <a:avLst/>
                      </a:prstGeom>
                      <a:noFill/>
                    </p:spPr>
                    <p:txBody>
                      <a:bodyPr wrap="square" anchor="t">
                        <a:spAutoFit/>
                      </a:bodyPr>
                      <a:lstStyle/>
                      <a:p>
                        <a:pPr marL="182880" indent="-182880">
                          <a:buFont typeface="Courier New" panose="02070309020205020404" pitchFamily="49" charset="0"/>
                          <a:buChar char="o"/>
                        </a:pPr>
                        <a:r>
                          <a:rPr lang="en-US" sz="1100" dirty="0">
                            <a:solidFill>
                              <a:schemeClr val="bg2">
                                <a:lumMod val="95000"/>
                              </a:schemeClr>
                            </a:solidFill>
                            <a:latin typeface="Arial" panose="020B0604020202020204" pitchFamily="34" charset="0"/>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Adaptability </a:t>
                        </a:r>
                      </a:p>
                    </p:txBody>
                  </p:sp>
                </p:grpSp>
              </p:grpSp>
              <p:grpSp>
                <p:nvGrpSpPr>
                  <p:cNvPr id="66" name="Group 65">
                    <a:extLst>
                      <a:ext uri="{FF2B5EF4-FFF2-40B4-BE49-F238E27FC236}">
                        <a16:creationId xmlns:a16="http://schemas.microsoft.com/office/drawing/2014/main" id="{F6E9119D-AB41-2EA9-06D0-A9C4873DECD7}"/>
                      </a:ext>
                    </a:extLst>
                  </p:cNvPr>
                  <p:cNvGrpSpPr/>
                  <p:nvPr/>
                </p:nvGrpSpPr>
                <p:grpSpPr>
                  <a:xfrm>
                    <a:off x="2429848" y="4069284"/>
                    <a:ext cx="1164487" cy="977939"/>
                    <a:chOff x="2429848" y="4069284"/>
                    <a:chExt cx="1164487" cy="977939"/>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04</a:t>
                      </a:r>
                    </a:p>
                  </p:txBody>
                </p:sp>
              </p:grpSp>
            </p:grpSp>
          </p:grpSp>
        </p:grpSp>
        <p:grpSp>
          <p:nvGrpSpPr>
            <p:cNvPr id="4" name="Group 3">
              <a:extLst>
                <a:ext uri="{FF2B5EF4-FFF2-40B4-BE49-F238E27FC236}">
                  <a16:creationId xmlns:a16="http://schemas.microsoft.com/office/drawing/2014/main" id="{21403601-7794-387F-F3A4-8A195A732B25}"/>
                </a:ext>
              </a:extLst>
            </p:cNvPr>
            <p:cNvGrpSpPr/>
            <p:nvPr/>
          </p:nvGrpSpPr>
          <p:grpSpPr>
            <a:xfrm>
              <a:off x="6530487" y="185487"/>
              <a:ext cx="5359886" cy="6346346"/>
              <a:chOff x="6530487" y="185487"/>
              <a:chExt cx="5359886" cy="6346346"/>
            </a:xfrm>
          </p:grpSpPr>
          <p:grpSp>
            <p:nvGrpSpPr>
              <p:cNvPr id="5" name="Group 4">
                <a:extLst>
                  <a:ext uri="{FF2B5EF4-FFF2-40B4-BE49-F238E27FC236}">
                    <a16:creationId xmlns:a16="http://schemas.microsoft.com/office/drawing/2014/main" id="{AD58A8F2-4E66-8E1D-2C6F-6CF43ADD1CAC}"/>
                  </a:ext>
                </a:extLst>
              </p:cNvPr>
              <p:cNvGrpSpPr/>
              <p:nvPr/>
            </p:nvGrpSpPr>
            <p:grpSpPr>
              <a:xfrm>
                <a:off x="6530487" y="185487"/>
                <a:ext cx="5359886" cy="6346346"/>
                <a:chOff x="6530487" y="255827"/>
                <a:chExt cx="5359886" cy="6346346"/>
              </a:xfrm>
            </p:grpSpPr>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530487" y="255827"/>
                  <a:ext cx="0" cy="6346346"/>
                </a:xfrm>
                <a:prstGeom prst="line">
                  <a:avLst/>
                </a:prstGeom>
                <a:ln w="12700">
                  <a:solidFill>
                    <a:schemeClr val="bg2">
                      <a:alpha val="2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F09CD9E-70F0-9306-4E93-B76ECFDE14FB}"/>
                    </a:ext>
                  </a:extLst>
                </p:cNvPr>
                <p:cNvGrpSpPr/>
                <p:nvPr/>
              </p:nvGrpSpPr>
              <p:grpSpPr>
                <a:xfrm>
                  <a:off x="6530487" y="1243089"/>
                  <a:ext cx="5359886" cy="5083116"/>
                  <a:chOff x="6530487" y="912470"/>
                  <a:chExt cx="5359886" cy="5083116"/>
                </a:xfrm>
              </p:grpSpPr>
              <p:grpSp>
                <p:nvGrpSpPr>
                  <p:cNvPr id="9" name="Group 8">
                    <a:extLst>
                      <a:ext uri="{FF2B5EF4-FFF2-40B4-BE49-F238E27FC236}">
                        <a16:creationId xmlns:a16="http://schemas.microsoft.com/office/drawing/2014/main" id="{B2B53228-1A8A-7E73-C0CD-D2829B967839}"/>
                      </a:ext>
                    </a:extLst>
                  </p:cNvPr>
                  <p:cNvGrpSpPr/>
                  <p:nvPr/>
                </p:nvGrpSpPr>
                <p:grpSpPr>
                  <a:xfrm>
                    <a:off x="6530487" y="1422303"/>
                    <a:ext cx="1935817" cy="4013392"/>
                    <a:chOff x="6530487" y="1422303"/>
                    <a:chExt cx="1935817" cy="4013392"/>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530487" y="1422303"/>
                      <a:ext cx="1935817" cy="4013392"/>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6178690" y="3105836"/>
                      <a:ext cx="2036202" cy="646331"/>
                    </a:xfrm>
                    <a:prstGeom prst="rect">
                      <a:avLst/>
                    </a:prstGeom>
                    <a:noFill/>
                  </p:spPr>
                  <p:txBody>
                    <a:bodyPr wrap="square" anchor="ctr">
                      <a:spAutoFit/>
                    </a:bodyPr>
                    <a:lstStyle/>
                    <a:p>
                      <a:pPr algn="ctr"/>
                      <a:r>
                        <a:rPr lang="en-US" b="1" dirty="0">
                          <a:solidFill>
                            <a:schemeClr val="bg2"/>
                          </a:solidFill>
                          <a:latin typeface="Georgia" panose="02040502050405020303" pitchFamily="18" charset="0"/>
                        </a:rPr>
                        <a:t>Functionalities </a:t>
                      </a:r>
                      <a:br>
                        <a:rPr lang="en-US" b="1" dirty="0">
                          <a:solidFill>
                            <a:schemeClr val="bg2"/>
                          </a:solidFill>
                          <a:latin typeface="Georgia" panose="02040502050405020303" pitchFamily="18" charset="0"/>
                        </a:rPr>
                      </a:br>
                      <a:r>
                        <a:rPr lang="en-US" b="1" dirty="0">
                          <a:solidFill>
                            <a:schemeClr val="bg2"/>
                          </a:solidFill>
                          <a:latin typeface="Georgia" panose="02040502050405020303" pitchFamily="18" charset="0"/>
                        </a:rPr>
                        <a:t>of </a:t>
                      </a:r>
                      <a:r>
                        <a:rPr lang="en-US" b="1" dirty="0" err="1">
                          <a:solidFill>
                            <a:schemeClr val="bg2"/>
                          </a:solidFill>
                          <a:latin typeface="Georgia" panose="02040502050405020303" pitchFamily="18" charset="0"/>
                        </a:rPr>
                        <a:t>ChatGPT</a:t>
                      </a:r>
                      <a:r>
                        <a:rPr lang="en-US" b="1" dirty="0">
                          <a:solidFill>
                            <a:schemeClr val="bg2"/>
                          </a:solidFill>
                          <a:latin typeface="Georgia" panose="02040502050405020303" pitchFamily="18" charset="0"/>
                        </a:rPr>
                        <a:t> </a:t>
                      </a:r>
                    </a:p>
                  </p:txBody>
                </p:sp>
              </p:grpSp>
              <p:grpSp>
                <p:nvGrpSpPr>
                  <p:cNvPr id="10" name="Group 9">
                    <a:extLst>
                      <a:ext uri="{FF2B5EF4-FFF2-40B4-BE49-F238E27FC236}">
                        <a16:creationId xmlns:a16="http://schemas.microsoft.com/office/drawing/2014/main" id="{9FD2A1B7-D2B3-18F8-5830-63523717A327}"/>
                      </a:ext>
                    </a:extLst>
                  </p:cNvPr>
                  <p:cNvGrpSpPr/>
                  <p:nvPr/>
                </p:nvGrpSpPr>
                <p:grpSpPr>
                  <a:xfrm>
                    <a:off x="6785982" y="912470"/>
                    <a:ext cx="5104391" cy="5083116"/>
                    <a:chOff x="6785982" y="912470"/>
                    <a:chExt cx="5104391" cy="5083116"/>
                  </a:xfrm>
                </p:grpSpPr>
                <p:grpSp>
                  <p:nvGrpSpPr>
                    <p:cNvPr id="12" name="Group 11">
                      <a:extLst>
                        <a:ext uri="{FF2B5EF4-FFF2-40B4-BE49-F238E27FC236}">
                          <a16:creationId xmlns:a16="http://schemas.microsoft.com/office/drawing/2014/main" id="{EC3493CA-8671-D5BE-42B2-94E5E0DB5BC5}"/>
                        </a:ext>
                      </a:extLst>
                    </p:cNvPr>
                    <p:cNvGrpSpPr/>
                    <p:nvPr/>
                  </p:nvGrpSpPr>
                  <p:grpSpPr>
                    <a:xfrm>
                      <a:off x="6785982" y="1321300"/>
                      <a:ext cx="1840861" cy="4227613"/>
                      <a:chOff x="6785982" y="1321300"/>
                      <a:chExt cx="1840861" cy="4227613"/>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785982" y="1321300"/>
                        <a:ext cx="367814" cy="362655"/>
                        <a:chOff x="2768653" y="4153849"/>
                        <a:chExt cx="367814" cy="362655"/>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01</a:t>
                          </a:r>
                        </a:p>
                      </p:txBody>
                    </p:sp>
                  </p:grpSp>
                  <p:grpSp>
                    <p:nvGrpSpPr>
                      <p:cNvPr id="37" name="Group 36">
                        <a:extLst>
                          <a:ext uri="{FF2B5EF4-FFF2-40B4-BE49-F238E27FC236}">
                            <a16:creationId xmlns:a16="http://schemas.microsoft.com/office/drawing/2014/main" id="{5A7A5796-45A6-BDAB-2BA6-5C582F63F6E2}"/>
                          </a:ext>
                        </a:extLst>
                      </p:cNvPr>
                      <p:cNvGrpSpPr/>
                      <p:nvPr/>
                    </p:nvGrpSpPr>
                    <p:grpSpPr>
                      <a:xfrm>
                        <a:off x="6785982" y="5186258"/>
                        <a:ext cx="367814" cy="362655"/>
                        <a:chOff x="2768653" y="4153849"/>
                        <a:chExt cx="367814" cy="362655"/>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07</a:t>
                          </a:r>
                        </a:p>
                      </p:txBody>
                    </p:sp>
                  </p:grpSp>
                  <p:grpSp>
                    <p:nvGrpSpPr>
                      <p:cNvPr id="38" name="Group 37">
                        <a:extLst>
                          <a:ext uri="{FF2B5EF4-FFF2-40B4-BE49-F238E27FC236}">
                            <a16:creationId xmlns:a16="http://schemas.microsoft.com/office/drawing/2014/main" id="{E31C1015-94C6-62FA-C8A5-B8FD4F8438D5}"/>
                          </a:ext>
                        </a:extLst>
                      </p:cNvPr>
                      <p:cNvGrpSpPr/>
                      <p:nvPr/>
                    </p:nvGrpSpPr>
                    <p:grpSpPr>
                      <a:xfrm>
                        <a:off x="7548315" y="1671849"/>
                        <a:ext cx="367814" cy="362655"/>
                        <a:chOff x="2768653" y="4153849"/>
                        <a:chExt cx="367814" cy="362655"/>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02</a:t>
                          </a:r>
                        </a:p>
                      </p:txBody>
                    </p:sp>
                  </p:grpSp>
                  <p:grpSp>
                    <p:nvGrpSpPr>
                      <p:cNvPr id="39" name="Group 38">
                        <a:extLst>
                          <a:ext uri="{FF2B5EF4-FFF2-40B4-BE49-F238E27FC236}">
                            <a16:creationId xmlns:a16="http://schemas.microsoft.com/office/drawing/2014/main" id="{5034B19A-FD7D-E1AE-961C-6B48B5892C32}"/>
                          </a:ext>
                        </a:extLst>
                      </p:cNvPr>
                      <p:cNvGrpSpPr/>
                      <p:nvPr/>
                    </p:nvGrpSpPr>
                    <p:grpSpPr>
                      <a:xfrm>
                        <a:off x="7586415" y="4774652"/>
                        <a:ext cx="367814" cy="362655"/>
                        <a:chOff x="2806753" y="4115749"/>
                        <a:chExt cx="367814" cy="362655"/>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06</a:t>
                          </a:r>
                        </a:p>
                      </p:txBody>
                    </p:sp>
                  </p:grpSp>
                  <p:grpSp>
                    <p:nvGrpSpPr>
                      <p:cNvPr id="40" name="Group 39">
                        <a:extLst>
                          <a:ext uri="{FF2B5EF4-FFF2-40B4-BE49-F238E27FC236}">
                            <a16:creationId xmlns:a16="http://schemas.microsoft.com/office/drawing/2014/main" id="{864A29B7-7713-56F1-2013-505CCB6B0B72}"/>
                          </a:ext>
                        </a:extLst>
                      </p:cNvPr>
                      <p:cNvGrpSpPr/>
                      <p:nvPr/>
                    </p:nvGrpSpPr>
                    <p:grpSpPr>
                      <a:xfrm>
                        <a:off x="8106629" y="2393301"/>
                        <a:ext cx="367814" cy="362655"/>
                        <a:chOff x="2768653" y="4153849"/>
                        <a:chExt cx="367814" cy="362655"/>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03</a:t>
                          </a:r>
                        </a:p>
                      </p:txBody>
                    </p:sp>
                  </p:grpSp>
                  <p:grpSp>
                    <p:nvGrpSpPr>
                      <p:cNvPr id="41" name="Group 40">
                        <a:extLst>
                          <a:ext uri="{FF2B5EF4-FFF2-40B4-BE49-F238E27FC236}">
                            <a16:creationId xmlns:a16="http://schemas.microsoft.com/office/drawing/2014/main" id="{CE1A130B-E888-5FB3-D2F5-9B380477EFC7}"/>
                          </a:ext>
                        </a:extLst>
                      </p:cNvPr>
                      <p:cNvGrpSpPr/>
                      <p:nvPr/>
                    </p:nvGrpSpPr>
                    <p:grpSpPr>
                      <a:xfrm>
                        <a:off x="8259029" y="3253779"/>
                        <a:ext cx="367814" cy="362655"/>
                        <a:chOff x="2768653" y="4153849"/>
                        <a:chExt cx="367814" cy="362655"/>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04</a:t>
                          </a:r>
                        </a:p>
                      </p:txBody>
                    </p:sp>
                  </p:grpSp>
                  <p:grpSp>
                    <p:nvGrpSpPr>
                      <p:cNvPr id="42" name="Group 41">
                        <a:extLst>
                          <a:ext uri="{FF2B5EF4-FFF2-40B4-BE49-F238E27FC236}">
                            <a16:creationId xmlns:a16="http://schemas.microsoft.com/office/drawing/2014/main" id="{20EB9D8F-28E1-10A9-6676-F8F0D6388E1A}"/>
                          </a:ext>
                        </a:extLst>
                      </p:cNvPr>
                      <p:cNvGrpSpPr/>
                      <p:nvPr/>
                    </p:nvGrpSpPr>
                    <p:grpSpPr>
                      <a:xfrm>
                        <a:off x="8093929" y="4109284"/>
                        <a:ext cx="367814" cy="362655"/>
                        <a:chOff x="2806753" y="4115749"/>
                        <a:chExt cx="367814" cy="362655"/>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05</a:t>
                          </a:r>
                        </a:p>
                      </p:txBody>
                    </p:sp>
                  </p:grpSp>
                </p:grpSp>
                <p:grpSp>
                  <p:nvGrpSpPr>
                    <p:cNvPr id="14" name="Group 13">
                      <a:extLst>
                        <a:ext uri="{FF2B5EF4-FFF2-40B4-BE49-F238E27FC236}">
                          <a16:creationId xmlns:a16="http://schemas.microsoft.com/office/drawing/2014/main" id="{5F57E7B3-EF03-474D-20FC-2562C8023CC9}"/>
                        </a:ext>
                      </a:extLst>
                    </p:cNvPr>
                    <p:cNvGrpSpPr/>
                    <p:nvPr/>
                  </p:nvGrpSpPr>
                  <p:grpSpPr>
                    <a:xfrm>
                      <a:off x="7096878" y="912470"/>
                      <a:ext cx="4793495" cy="5083116"/>
                      <a:chOff x="7096878" y="912470"/>
                      <a:chExt cx="4793495" cy="5083116"/>
                    </a:xfrm>
                  </p:grpSpPr>
                  <p:grpSp>
                    <p:nvGrpSpPr>
                      <p:cNvPr id="15" name="Group 14">
                        <a:extLst>
                          <a:ext uri="{FF2B5EF4-FFF2-40B4-BE49-F238E27FC236}">
                            <a16:creationId xmlns:a16="http://schemas.microsoft.com/office/drawing/2014/main" id="{D1F1C6FE-2C10-1C87-8665-6004A8B02E4D}"/>
                          </a:ext>
                        </a:extLst>
                      </p:cNvPr>
                      <p:cNvGrpSpPr/>
                      <p:nvPr/>
                    </p:nvGrpSpPr>
                    <p:grpSpPr>
                      <a:xfrm>
                        <a:off x="7096878" y="912470"/>
                        <a:ext cx="4085107" cy="550582"/>
                        <a:chOff x="9510533" y="3406694"/>
                        <a:chExt cx="4085107" cy="550582"/>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14799"/>
                          <a:ext cx="4085107" cy="342477"/>
                        </a:xfrm>
                        <a:prstGeom prst="rect">
                          <a:avLst/>
                        </a:prstGeom>
                        <a:noFill/>
                      </p:spPr>
                      <p:txBody>
                        <a:bodyPr wrap="square" anchor="ctr">
                          <a:spAutoFit/>
                        </a:bodyPr>
                        <a:lstStyle/>
                        <a:p>
                          <a:r>
                            <a:rPr lang="en-US" sz="1000" dirty="0" err="1">
                              <a:solidFill>
                                <a:schemeClr val="bg2"/>
                              </a:solidFill>
                              <a:latin typeface="Arial" panose="020B0604020202020204" pitchFamily="34" charset="0"/>
                              <a:cs typeface="Arial" panose="020B0604020202020204" pitchFamily="34" charset="0"/>
                            </a:rPr>
                            <a:t>ChatGPT</a:t>
                          </a:r>
                          <a:r>
                            <a:rPr lang="en-US" sz="1000" dirty="0">
                              <a:solidFill>
                                <a:schemeClr val="bg2"/>
                              </a:solidFill>
                              <a:latin typeface="Arial" panose="020B0604020202020204" pitchFamily="34" charset="0"/>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Generation</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941529" y="1508787"/>
                        <a:ext cx="3092231" cy="550137"/>
                        <a:chOff x="9510533" y="3406694"/>
                        <a:chExt cx="3092231" cy="550137"/>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614354"/>
                          <a:ext cx="309223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Dialogue Generation</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482798" y="2297378"/>
                        <a:ext cx="2740177" cy="601484"/>
                        <a:chOff x="9510533" y="3406694"/>
                        <a:chExt cx="2740177" cy="6014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33979"/>
                          <a:ext cx="2740176" cy="474199"/>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Language Translation</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639543" y="3174489"/>
                        <a:ext cx="2664801" cy="550582"/>
                        <a:chOff x="9510533" y="3406694"/>
                        <a:chExt cx="2664801" cy="550582"/>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14799"/>
                          <a:ext cx="266480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Summarization</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478458" y="4088734"/>
                        <a:ext cx="3411915" cy="616443"/>
                        <a:chOff x="9548633" y="3368594"/>
                        <a:chExt cx="3411915" cy="6164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10839"/>
                          <a:ext cx="3411915" cy="474198"/>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Classification</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967593" y="4849419"/>
                        <a:ext cx="3333937" cy="550582"/>
                        <a:chOff x="9548633" y="3368594"/>
                        <a:chExt cx="3333937" cy="550582"/>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76699"/>
                          <a:ext cx="3333937"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Question Answering</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7113828" y="5445004"/>
                        <a:ext cx="3691333" cy="550582"/>
                        <a:chOff x="9510533" y="3406694"/>
                        <a:chExt cx="3691333" cy="550582"/>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14799"/>
                          <a:ext cx="3691332"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Completion</a:t>
                          </a:r>
                        </a:p>
                      </p:txBody>
                    </p:sp>
                  </p:grpSp>
                </p:grpSp>
              </p:grpSp>
            </p:grpSp>
          </p:grpSp>
          <p:sp>
            <p:nvSpPr>
              <p:cNvPr id="6" name="TextBox 5">
                <a:extLst>
                  <a:ext uri="{FF2B5EF4-FFF2-40B4-BE49-F238E27FC236}">
                    <a16:creationId xmlns:a16="http://schemas.microsoft.com/office/drawing/2014/main" id="{A60CD232-46D1-8D60-193B-F34BEB52ED89}"/>
                  </a:ext>
                </a:extLst>
              </p:cNvPr>
              <p:cNvSpPr txBox="1"/>
              <p:nvPr/>
            </p:nvSpPr>
            <p:spPr>
              <a:xfrm>
                <a:off x="7140984" y="568224"/>
                <a:ext cx="4138892" cy="46166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err="1">
                    <a:ln>
                      <a:noFill/>
                    </a:ln>
                    <a:solidFill>
                      <a:schemeClr val="bg2"/>
                    </a:solidFill>
                    <a:effectLst/>
                    <a:uLnTx/>
                    <a:uFillTx/>
                    <a:latin typeface="Arial" panose="020B0604020202020204" pitchFamily="34" charset="0"/>
                    <a:cs typeface="Arial" panose="020B0604020202020204" pitchFamily="34" charset="0"/>
                  </a:rPr>
                  <a:t>ChatGPT</a:t>
                </a:r>
                <a:r>
                  <a:rPr kumimoji="0" lang="en-US" sz="12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 act as a potential language generating model that manages various NLP tasks such as </a:t>
                </a:r>
              </a:p>
            </p:txBody>
          </p:sp>
        </p:grpSp>
      </p:grpSp>
    </p:spTree>
    <p:extLst>
      <p:ext uri="{BB962C8B-B14F-4D97-AF65-F5344CB8AC3E}">
        <p14:creationId xmlns:p14="http://schemas.microsoft.com/office/powerpoint/2010/main" val="275057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Providing clear instructions</a:t>
            </a:r>
          </a:p>
        </p:txBody>
      </p:sp>
      <p:sp>
        <p:nvSpPr>
          <p:cNvPr id="2" name="Text Placeholder 5">
            <a:extLst>
              <a:ext uri="{FF2B5EF4-FFF2-40B4-BE49-F238E27FC236}">
                <a16:creationId xmlns:a16="http://schemas.microsoft.com/office/drawing/2014/main" id="{DD59DEF2-E8EF-C98D-31ED-49319AB16912}"/>
              </a:ext>
            </a:extLst>
          </p:cNvPr>
          <p:cNvSpPr txBox="1">
            <a:spLocks/>
          </p:cNvSpPr>
          <p:nvPr/>
        </p:nvSpPr>
        <p:spPr>
          <a:xfrm>
            <a:off x="586471" y="1970464"/>
            <a:ext cx="5475116" cy="1077218"/>
          </a:xfrm>
          <a:prstGeom prst="rect">
            <a:avLst/>
          </a:prstGeom>
          <a:solidFill>
            <a:schemeClr val="bg1">
              <a:lumMod val="9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t>Write a product description for a new water bottle</a:t>
            </a:r>
            <a:endParaRPr lang="en-US" sz="1600" b="1" dirty="0"/>
          </a:p>
        </p:txBody>
      </p:sp>
      <p:sp>
        <p:nvSpPr>
          <p:cNvPr id="3" name="Text Placeholder 5">
            <a:extLst>
              <a:ext uri="{FF2B5EF4-FFF2-40B4-BE49-F238E27FC236}">
                <a16:creationId xmlns:a16="http://schemas.microsoft.com/office/drawing/2014/main" id="{7B29CF27-08E9-ED74-0B83-D7928AF8BF93}"/>
              </a:ext>
            </a:extLst>
          </p:cNvPr>
          <p:cNvSpPr txBox="1">
            <a:spLocks/>
          </p:cNvSpPr>
          <p:nvPr/>
        </p:nvSpPr>
        <p:spPr>
          <a:xfrm>
            <a:off x="7997311" y="1970465"/>
            <a:ext cx="5337723" cy="978729"/>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1219170">
              <a:lnSpc>
                <a:spcPct val="90000"/>
              </a:lnSpc>
              <a:spcBef>
                <a:spcPts val="1333"/>
              </a:spcBef>
            </a:pPr>
            <a:r>
              <a:rPr lang="en-US" sz="1600" b="1" dirty="0">
                <a:solidFill>
                  <a:schemeClr val="bg2">
                    <a:lumMod val="25000"/>
                  </a:schemeClr>
                </a:solidFill>
                <a:latin typeface="Lato" panose="020F0502020204030203" pitchFamily="34" charset="0"/>
              </a:rPr>
              <a:t>Write a product description for a new water bottle that is 100% recycled. Be sure to include that it comes in natural colors with no dyes, and each purchase removes 10 pounds of plastic from our oceans</a:t>
            </a:r>
          </a:p>
        </p:txBody>
      </p:sp>
      <p:sp>
        <p:nvSpPr>
          <p:cNvPr id="4" name="Text Placeholder 5">
            <a:extLst>
              <a:ext uri="{FF2B5EF4-FFF2-40B4-BE49-F238E27FC236}">
                <a16:creationId xmlns:a16="http://schemas.microsoft.com/office/drawing/2014/main" id="{5447453F-0212-EE80-8460-3AB94DFF840C}"/>
              </a:ext>
            </a:extLst>
          </p:cNvPr>
          <p:cNvSpPr txBox="1">
            <a:spLocks/>
          </p:cNvSpPr>
          <p:nvPr/>
        </p:nvSpPr>
        <p:spPr>
          <a:xfrm>
            <a:off x="723863"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the latest addition to our product line - the innovative and eco-friendly water bottle. Made from high-quality, BPA-free materials, this bottle is designed to keep your beverages at the perfect temperature for hours. Its sleek and stylish design makes it the perfect accessory for any outdoor activity or workout session. With its convenient carrying handle and leak-proof lid, you  can take it with you wherever you go, without worrying about spills or leaks. Plus, its easy-to-clean design ensures that you can use it again and again, making it the perfect choice for anyone looking for a reliable and sustainable water bottle.</a:t>
            </a:r>
          </a:p>
        </p:txBody>
      </p:sp>
      <p:sp>
        <p:nvSpPr>
          <p:cNvPr id="5" name="Text Placeholder 5">
            <a:extLst>
              <a:ext uri="{FF2B5EF4-FFF2-40B4-BE49-F238E27FC236}">
                <a16:creationId xmlns:a16="http://schemas.microsoft.com/office/drawing/2014/main" id="{ABB9FE6C-4FBC-BE14-2EB7-F5FB6EA152CE}"/>
              </a:ext>
            </a:extLst>
          </p:cNvPr>
          <p:cNvSpPr txBox="1">
            <a:spLocks/>
          </p:cNvSpPr>
          <p:nvPr/>
        </p:nvSpPr>
        <p:spPr>
          <a:xfrm>
            <a:off x="8066280"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our newest water bottle, the eco-friendly choice for the conscious consumer. Made from 100% recycled materials and available in natural colors with no dyes, this bottle is not only stylish but also sustainable. Each purchase of this bottle removes 10 pounds of plastic from our oceans, making it a responsible choice for those who care about the environment. Its durable and leak-proof design makes it perfect for outdoor activities, while its easy-to-carry handle makes it convenient to take on the go. Join us in our mission to reduce plastic waste and choose this eco-friendly water bottle for your daily hydration needs.</a:t>
            </a:r>
          </a:p>
        </p:txBody>
      </p:sp>
      <p:sp>
        <p:nvSpPr>
          <p:cNvPr id="6" name="Arrow: Down 5">
            <a:extLst>
              <a:ext uri="{FF2B5EF4-FFF2-40B4-BE49-F238E27FC236}">
                <a16:creationId xmlns:a16="http://schemas.microsoft.com/office/drawing/2014/main" id="{6367DAEF-6CFE-C32F-A4F5-AF38A62247A5}"/>
              </a:ext>
              <a:ext uri="{C183D7F6-B498-43B3-948B-1728B52AA6E4}">
                <adec:decorative xmlns:adec="http://schemas.microsoft.com/office/drawing/2017/decorative" val="1"/>
              </a:ext>
            </a:extLst>
          </p:cNvPr>
          <p:cNvSpPr/>
          <p:nvPr/>
        </p:nvSpPr>
        <p:spPr bwMode="auto">
          <a:xfrm>
            <a:off x="2980039" y="3047682"/>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18C67C9D-2ADB-6FF4-3955-77E15A13720F}"/>
              </a:ext>
              <a:ext uri="{C183D7F6-B498-43B3-948B-1728B52AA6E4}">
                <adec:decorative xmlns:adec="http://schemas.microsoft.com/office/drawing/2017/decorative" val="1"/>
              </a:ext>
            </a:extLst>
          </p:cNvPr>
          <p:cNvSpPr/>
          <p:nvPr/>
        </p:nvSpPr>
        <p:spPr bwMode="auto">
          <a:xfrm>
            <a:off x="10322183" y="3047683"/>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F889C64-B257-995E-D321-BC0852441335}"/>
              </a:ext>
              <a:ext uri="{C183D7F6-B498-43B3-948B-1728B52AA6E4}">
                <adec:decorative xmlns:adec="http://schemas.microsoft.com/office/drawing/2017/decorative" val="1"/>
              </a:ext>
            </a:extLst>
          </p:cNvPr>
          <p:cNvCxnSpPr>
            <a:cxnSpLocks/>
          </p:cNvCxnSpPr>
          <p:nvPr/>
        </p:nvCxnSpPr>
        <p:spPr>
          <a:xfrm>
            <a:off x="7126514" y="1711234"/>
            <a:ext cx="0" cy="48071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473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Key elements of a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6" name="Content Placeholder 2">
            <a:extLst>
              <a:ext uri="{FF2B5EF4-FFF2-40B4-BE49-F238E27FC236}">
                <a16:creationId xmlns:a16="http://schemas.microsoft.com/office/drawing/2014/main" id="{9F2F94DA-4B40-C9D3-BDA5-CFA6CE6DBD7B}"/>
              </a:ext>
            </a:extLst>
          </p:cNvPr>
          <p:cNvGraphicFramePr>
            <a:graphicFrameLocks/>
          </p:cNvGraphicFramePr>
          <p:nvPr>
            <p:extLst>
              <p:ext uri="{D42A27DB-BD31-4B8C-83A1-F6EECF244321}">
                <p14:modId xmlns:p14="http://schemas.microsoft.com/office/powerpoint/2010/main" val="3249546634"/>
              </p:ext>
            </p:extLst>
          </p:nvPr>
        </p:nvGraphicFramePr>
        <p:xfrm>
          <a:off x="644056" y="2615979"/>
          <a:ext cx="11395544" cy="4735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13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5" name="Content Placeholder 2">
            <a:extLst>
              <a:ext uri="{FF2B5EF4-FFF2-40B4-BE49-F238E27FC236}">
                <a16:creationId xmlns:a16="http://schemas.microsoft.com/office/drawing/2014/main" id="{641099B2-F8B2-3D66-6C55-48E317E01E12}"/>
              </a:ext>
            </a:extLst>
          </p:cNvPr>
          <p:cNvGraphicFramePr>
            <a:graphicFrameLocks/>
          </p:cNvGraphicFramePr>
          <p:nvPr>
            <p:extLst>
              <p:ext uri="{D42A27DB-BD31-4B8C-83A1-F6EECF244321}">
                <p14:modId xmlns:p14="http://schemas.microsoft.com/office/powerpoint/2010/main" val="3140448529"/>
              </p:ext>
            </p:extLst>
          </p:nvPr>
        </p:nvGraphicFramePr>
        <p:xfrm>
          <a:off x="644056" y="2112579"/>
          <a:ext cx="11725744" cy="5012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410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D85B27AB-3895-DFC4-2F9D-4D6A4FDFC70D}"/>
              </a:ext>
            </a:extLst>
          </p:cNvPr>
          <p:cNvGraphicFramePr>
            <a:graphicFrameLocks/>
          </p:cNvGraphicFramePr>
          <p:nvPr>
            <p:extLst>
              <p:ext uri="{D42A27DB-BD31-4B8C-83A1-F6EECF244321}">
                <p14:modId xmlns:p14="http://schemas.microsoft.com/office/powerpoint/2010/main" val="2500276544"/>
              </p:ext>
            </p:extLst>
          </p:nvPr>
        </p:nvGraphicFramePr>
        <p:xfrm>
          <a:off x="644056" y="2112579"/>
          <a:ext cx="11636844" cy="5238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4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Create an adequate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A96B9ED2-D06F-CE11-6E1A-AE37B05E78FD}"/>
              </a:ext>
            </a:extLst>
          </p:cNvPr>
          <p:cNvGraphicFramePr>
            <a:graphicFrameLocks/>
          </p:cNvGraphicFramePr>
          <p:nvPr>
            <p:extLst>
              <p:ext uri="{D42A27DB-BD31-4B8C-83A1-F6EECF244321}">
                <p14:modId xmlns:p14="http://schemas.microsoft.com/office/powerpoint/2010/main" val="2881018232"/>
              </p:ext>
            </p:extLst>
          </p:nvPr>
        </p:nvGraphicFramePr>
        <p:xfrm>
          <a:off x="838200" y="1825624"/>
          <a:ext cx="11620500" cy="5525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1200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Iterate &amp; Evaluate</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8" name="Content Placeholder 2">
            <a:extLst>
              <a:ext uri="{FF2B5EF4-FFF2-40B4-BE49-F238E27FC236}">
                <a16:creationId xmlns:a16="http://schemas.microsoft.com/office/drawing/2014/main" id="{7A818777-508E-7A7E-7BE0-9ECEB21FF149}"/>
              </a:ext>
            </a:extLst>
          </p:cNvPr>
          <p:cNvGraphicFramePr>
            <a:graphicFrameLocks/>
          </p:cNvGraphicFramePr>
          <p:nvPr>
            <p:extLst>
              <p:ext uri="{D42A27DB-BD31-4B8C-83A1-F6EECF244321}">
                <p14:modId xmlns:p14="http://schemas.microsoft.com/office/powerpoint/2010/main" val="510903459"/>
              </p:ext>
            </p:extLst>
          </p:nvPr>
        </p:nvGraphicFramePr>
        <p:xfrm>
          <a:off x="838200" y="1825624"/>
          <a:ext cx="11518900" cy="5781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200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Primary, supporting, and grounding content</a:t>
            </a:r>
            <a:endParaRPr lang="en-IN" sz="4374" b="1" dirty="0">
              <a:solidFill>
                <a:srgbClr val="60A9FF"/>
              </a:solidFill>
              <a:latin typeface="Barlow" pitchFamily="34" charset="0"/>
            </a:endParaRPr>
          </a:p>
        </p:txBody>
      </p:sp>
      <p:sp>
        <p:nvSpPr>
          <p:cNvPr id="2" name="Text Placeholder 5">
            <a:extLst>
              <a:ext uri="{FF2B5EF4-FFF2-40B4-BE49-F238E27FC236}">
                <a16:creationId xmlns:a16="http://schemas.microsoft.com/office/drawing/2014/main" id="{DB7631E4-77C2-0784-F3E7-7B7C0D1F3852}"/>
              </a:ext>
            </a:extLst>
          </p:cNvPr>
          <p:cNvSpPr txBox="1">
            <a:spLocks/>
          </p:cNvSpPr>
          <p:nvPr/>
        </p:nvSpPr>
        <p:spPr>
          <a:xfrm>
            <a:off x="6364152" y="2073696"/>
            <a:ext cx="6142882" cy="269304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Thanks for your interest in our summer school program.</a:t>
            </a:r>
          </a:p>
          <a:p>
            <a:r>
              <a:rPr lang="en-US" sz="1600" dirty="0"/>
              <a:t>We’re looking for your ideas for webinars on topics such as AI, web development, </a:t>
            </a:r>
            <a:r>
              <a:rPr lang="en-US" sz="1600" i="1" dirty="0">
                <a:solidFill>
                  <a:schemeClr val="accent6">
                    <a:lumMod val="25000"/>
                  </a:schemeClr>
                </a:solidFill>
              </a:rPr>
              <a:t>… &lt;more…&gt;</a:t>
            </a:r>
          </a:p>
          <a:p>
            <a:r>
              <a:rPr lang="en-US" sz="1600" dirty="0"/>
              <a:t>---</a:t>
            </a:r>
          </a:p>
          <a:p>
            <a:endParaRPr lang="en-US" sz="800" dirty="0"/>
          </a:p>
          <a:p>
            <a:r>
              <a:rPr lang="en-US" sz="1600" dirty="0"/>
              <a:t>Topics I'm very interested in: AI, webinar dates, submission deadlines</a:t>
            </a:r>
          </a:p>
          <a:p>
            <a:endParaRPr lang="en-US" sz="1400" dirty="0"/>
          </a:p>
          <a:p>
            <a:r>
              <a:rPr lang="en-US" sz="1600" dirty="0"/>
              <a:t>Extract the key points from the above email, and put them in a bulleted list</a:t>
            </a:r>
          </a:p>
        </p:txBody>
      </p:sp>
      <p:sp>
        <p:nvSpPr>
          <p:cNvPr id="3" name="Speech Bubble: Rectangle 2">
            <a:extLst>
              <a:ext uri="{FF2B5EF4-FFF2-40B4-BE49-F238E27FC236}">
                <a16:creationId xmlns:a16="http://schemas.microsoft.com/office/drawing/2014/main" id="{DD75989E-A673-805B-58E6-47339B64AB20}"/>
              </a:ext>
            </a:extLst>
          </p:cNvPr>
          <p:cNvSpPr/>
          <p:nvPr/>
        </p:nvSpPr>
        <p:spPr bwMode="auto">
          <a:xfrm>
            <a:off x="1591856" y="2144481"/>
            <a:ext cx="2438400" cy="853440"/>
          </a:xfrm>
          <a:prstGeom prst="wedgeRectCallout">
            <a:avLst>
              <a:gd name="adj1" fmla="val 142381"/>
              <a:gd name="adj2" fmla="val -37500"/>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Section markers</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 or ###)</a:t>
            </a:r>
          </a:p>
        </p:txBody>
      </p:sp>
      <p:sp>
        <p:nvSpPr>
          <p:cNvPr id="4" name="Speech Bubble: Rectangle 3">
            <a:extLst>
              <a:ext uri="{FF2B5EF4-FFF2-40B4-BE49-F238E27FC236}">
                <a16:creationId xmlns:a16="http://schemas.microsoft.com/office/drawing/2014/main" id="{DB08B3AA-815E-C1BE-0AA1-887483019CDE}"/>
              </a:ext>
            </a:extLst>
          </p:cNvPr>
          <p:cNvSpPr/>
          <p:nvPr/>
        </p:nvSpPr>
        <p:spPr bwMode="auto">
          <a:xfrm>
            <a:off x="1244143" y="3291833"/>
            <a:ext cx="3444239" cy="853440"/>
          </a:xfrm>
          <a:prstGeom prst="wedgeRectCallout">
            <a:avLst>
              <a:gd name="adj1" fmla="val 97845"/>
              <a:gd name="adj2" fmla="val -94643"/>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Primary</a:t>
            </a:r>
            <a:r>
              <a:rPr lang="en-US" sz="1800" dirty="0">
                <a:solidFill>
                  <a:schemeClr val="tx1"/>
                </a:solidFill>
                <a:ea typeface="Segoe UI" pitchFamily="34" charset="0"/>
                <a:cs typeface="Segoe UI" pitchFamily="34" charset="0"/>
              </a:rPr>
              <a:t> content to be summarized, translated, etc.</a:t>
            </a:r>
            <a:endParaRPr lang="en-US" sz="1800" i="1" dirty="0">
              <a:solidFill>
                <a:schemeClr val="tx1"/>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621F4064-A4D1-3E7A-655B-5B662107B1E8}"/>
              </a:ext>
            </a:extLst>
          </p:cNvPr>
          <p:cNvSpPr/>
          <p:nvPr/>
        </p:nvSpPr>
        <p:spPr bwMode="auto">
          <a:xfrm>
            <a:off x="1244143" y="4508677"/>
            <a:ext cx="3274422" cy="853440"/>
          </a:xfrm>
          <a:prstGeom prst="wedgeRectCallout">
            <a:avLst>
              <a:gd name="adj1" fmla="val 105345"/>
              <a:gd name="adj2" fmla="val -106888"/>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Supporting</a:t>
            </a:r>
            <a:r>
              <a:rPr lang="en-US" sz="1800" dirty="0">
                <a:solidFill>
                  <a:schemeClr val="tx1"/>
                </a:solidFill>
                <a:ea typeface="Segoe UI" pitchFamily="34" charset="0"/>
                <a:cs typeface="Segoe UI" pitchFamily="34" charset="0"/>
              </a:rPr>
              <a:t> content to provide clarity / specificity</a:t>
            </a:r>
            <a:endParaRPr lang="en-US" sz="1800" i="1" dirty="0">
              <a:solidFill>
                <a:schemeClr val="tx1"/>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185ADEAA-846D-AC9B-FBE8-EFB151FA0F61}"/>
              </a:ext>
            </a:extLst>
          </p:cNvPr>
          <p:cNvSpPr txBox="1">
            <a:spLocks/>
          </p:cNvSpPr>
          <p:nvPr/>
        </p:nvSpPr>
        <p:spPr>
          <a:xfrm>
            <a:off x="6364152" y="5256679"/>
            <a:ext cx="6142882" cy="150810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Artificial Intelligence (AI) has evolved over many years  </a:t>
            </a:r>
            <a:r>
              <a:rPr lang="en-US" sz="1600" i="1" dirty="0">
                <a:solidFill>
                  <a:schemeClr val="accent6">
                    <a:lumMod val="25000"/>
                  </a:schemeClr>
                </a:solidFill>
              </a:rPr>
              <a:t>… &lt;more…&gt;</a:t>
            </a:r>
          </a:p>
          <a:p>
            <a:r>
              <a:rPr lang="en-US" sz="1600" dirty="0"/>
              <a:t>---</a:t>
            </a:r>
          </a:p>
          <a:p>
            <a:endParaRPr lang="en-US" sz="800" dirty="0"/>
          </a:p>
          <a:p>
            <a:r>
              <a:rPr lang="en-US" sz="1600" dirty="0"/>
              <a:t>Where and when did the field of AI start?</a:t>
            </a:r>
          </a:p>
        </p:txBody>
      </p:sp>
      <p:sp>
        <p:nvSpPr>
          <p:cNvPr id="7" name="Speech Bubble: Rectangle 6">
            <a:extLst>
              <a:ext uri="{FF2B5EF4-FFF2-40B4-BE49-F238E27FC236}">
                <a16:creationId xmlns:a16="http://schemas.microsoft.com/office/drawing/2014/main" id="{8EB9E24C-453B-F1F5-52F4-509460BEE364}"/>
              </a:ext>
            </a:extLst>
          </p:cNvPr>
          <p:cNvSpPr/>
          <p:nvPr/>
        </p:nvSpPr>
        <p:spPr bwMode="auto">
          <a:xfrm>
            <a:off x="1244143" y="5725521"/>
            <a:ext cx="3177997" cy="853440"/>
          </a:xfrm>
          <a:prstGeom prst="wedgeRectCallout">
            <a:avLst>
              <a:gd name="adj1" fmla="val 109926"/>
              <a:gd name="adj2" fmla="val -42602"/>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Grounding</a:t>
            </a:r>
            <a:r>
              <a:rPr lang="en-US" sz="1800" dirty="0">
                <a:solidFill>
                  <a:schemeClr val="tx1"/>
                </a:solidFill>
                <a:ea typeface="Segoe UI" pitchFamily="34" charset="0"/>
                <a:cs typeface="Segoe UI" pitchFamily="34" charset="0"/>
              </a:rPr>
              <a:t> content to define scope for questions</a:t>
            </a:r>
            <a:endParaRPr lang="en-US" sz="18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9715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Chain of thought</a:t>
            </a:r>
          </a:p>
        </p:txBody>
      </p:sp>
      <p:sp>
        <p:nvSpPr>
          <p:cNvPr id="5" name="Text Placeholder 2">
            <a:extLst>
              <a:ext uri="{FF2B5EF4-FFF2-40B4-BE49-F238E27FC236}">
                <a16:creationId xmlns:a16="http://schemas.microsoft.com/office/drawing/2014/main" id="{17B14B5B-D561-7AB1-2A4A-F9F0D684D36E}"/>
              </a:ext>
            </a:extLst>
          </p:cNvPr>
          <p:cNvSpPr txBox="1">
            <a:spLocks/>
          </p:cNvSpPr>
          <p:nvPr/>
        </p:nvSpPr>
        <p:spPr>
          <a:xfrm>
            <a:off x="586470" y="1483696"/>
            <a:ext cx="10515600" cy="338555"/>
          </a:xfrm>
          <a:prstGeom prst="rect">
            <a:avLst/>
          </a:prstGeom>
        </p:spPr>
        <p:txBody>
          <a:bodyPr vert="horz" lIns="91440" tIns="45720" rIns="91440" bIns="45720" rtlCol="0">
            <a:normAutofit lnSpcReduction="10000"/>
          </a:bodyPr>
          <a:lstStyle>
            <a:lvl1pPr marL="304792" indent="-304792" algn="l" defTabSz="1219170" rtl="0" eaLnBrk="1" latinLnBrk="0" hangingPunct="1">
              <a:lnSpc>
                <a:spcPct val="90000"/>
              </a:lnSpc>
              <a:spcBef>
                <a:spcPts val="1333"/>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Courier New" panose="02070309020205020404" pitchFamily="49" charset="0"/>
              <a:buNone/>
              <a:tabLst/>
              <a:defRPr/>
            </a:pPr>
            <a:r>
              <a:rPr kumimoji="0" lang="en-US" sz="1867" b="0" i="0" u="none" strike="noStrike" kern="1200" cap="none" spc="0" normalizeH="0" baseline="0" noProof="0" dirty="0">
                <a:ln>
                  <a:noFill/>
                </a:ln>
                <a:solidFill>
                  <a:schemeClr val="bg1"/>
                </a:solidFill>
                <a:effectLst/>
                <a:uLnTx/>
                <a:uFillTx/>
                <a:latin typeface="Lato" panose="020F0502020204030203" pitchFamily="34" charset="0"/>
                <a:ea typeface="+mn-ea"/>
                <a:cs typeface="+mn-cs"/>
              </a:rPr>
              <a:t>Ask a model to break down its response and explain its reasoning</a:t>
            </a:r>
          </a:p>
        </p:txBody>
      </p:sp>
      <p:sp>
        <p:nvSpPr>
          <p:cNvPr id="6" name="TextBox 5">
            <a:extLst>
              <a:ext uri="{FF2B5EF4-FFF2-40B4-BE49-F238E27FC236}">
                <a16:creationId xmlns:a16="http://schemas.microsoft.com/office/drawing/2014/main" id="{40BCFA13-742C-14E6-F409-CC5247F2ECA8}"/>
              </a:ext>
            </a:extLst>
          </p:cNvPr>
          <p:cNvSpPr txBox="1"/>
          <p:nvPr/>
        </p:nvSpPr>
        <p:spPr>
          <a:xfrm>
            <a:off x="586471" y="2229190"/>
            <a:ext cx="11341100" cy="33855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Light" panose="020F0302020204030204"/>
                <a:ea typeface="Cascadia Code" panose="020B0609020000020004" pitchFamily="49" charset="0"/>
                <a:cs typeface="Cascadia Code" panose="020B0609020000020004" pitchFamily="49" charset="0"/>
                <a:sym typeface="Arial"/>
              </a:rPr>
              <a:t>What sport is easiest to learn but hardest to master? Give a step by step approach of your thoughts, ending in your answer</a:t>
            </a:r>
          </a:p>
        </p:txBody>
      </p:sp>
      <p:sp>
        <p:nvSpPr>
          <p:cNvPr id="7" name="TextBox 6">
            <a:extLst>
              <a:ext uri="{FF2B5EF4-FFF2-40B4-BE49-F238E27FC236}">
                <a16:creationId xmlns:a16="http://schemas.microsoft.com/office/drawing/2014/main" id="{99DE0698-1C84-E1FD-A34A-657BBCA7BE95}"/>
              </a:ext>
            </a:extLst>
          </p:cNvPr>
          <p:cNvSpPr txBox="1"/>
          <p:nvPr/>
        </p:nvSpPr>
        <p:spPr>
          <a:xfrm>
            <a:off x="586470" y="3014845"/>
            <a:ext cx="12456429" cy="467820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1: Identify the criteria for "easy to learn" and "hard to master" sports.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For a sport to be considered easy to learn, it should have simple rules and require minimal equipment For a sport to be considered hard to master, it should require years of practice to perfect and have a large variety of techniques and strategies…</a:t>
            </a: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2: Consider different sports that fit these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Some sports that could be considered easy to learn but hard to master include:</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Simple rules, easy to pick up, but requires years of practice to master all the different shots and strategies.</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Golf: Basic swing mechanics are easy to learn but perfecting them takes a lifetime of practice. </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endPar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3: Evaluate each sport based on the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and golf both require expensive equipment, which could make them less accessible to beginners. In terms of skill ceiling and time required to master, tennis and golf both have a high skill ceiling and require years of practice to perfect….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4: Make a decision based on the evaluation.</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Based on the above criteria and evaluation, I would say that tennis is the sport that is easiest to learn but hardest to master. While it may require expensive equipment, it is still accessible to many people. The basic rules and techniques are easy to learn, but mastering all the different shots and strategies takes years of practice…</a:t>
            </a:r>
          </a:p>
        </p:txBody>
      </p:sp>
    </p:spTree>
    <p:extLst>
      <p:ext uri="{BB962C8B-B14F-4D97-AF65-F5344CB8AC3E}">
        <p14:creationId xmlns:p14="http://schemas.microsoft.com/office/powerpoint/2010/main" val="329783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18" name="Rectangle 17">
            <a:extLst>
              <a:ext uri="{FF2B5EF4-FFF2-40B4-BE49-F238E27FC236}">
                <a16:creationId xmlns:a16="http://schemas.microsoft.com/office/drawing/2014/main" id="{A2F77B01-B280-0B5C-8F31-E86A44354FCB}"/>
              </a:ext>
            </a:extLst>
          </p:cNvPr>
          <p:cNvSpPr/>
          <p:nvPr/>
        </p:nvSpPr>
        <p:spPr>
          <a:xfrm>
            <a:off x="9965016" y="3285717"/>
            <a:ext cx="2544756" cy="1274195"/>
          </a:xfrm>
          <a:prstGeom prst="rect">
            <a:avLst/>
          </a:prstGeom>
          <a:solidFill>
            <a:srgbClr val="FF0000"/>
          </a:solidFill>
        </p:spPr>
        <p:txBody>
          <a:bodyPr wrap="square">
            <a:spAutoFit/>
          </a:bodyPr>
          <a:lstStyle/>
          <a:p>
            <a:pPr algn="ctr" defTabSz="548640"/>
            <a:r>
              <a:rPr lang="en-US" sz="3840" dirty="0">
                <a:solidFill>
                  <a:srgbClr val="FFFFFF"/>
                </a:solidFill>
                <a:latin typeface="Tw Cen MT" panose="020B0602020104020603"/>
              </a:rPr>
              <a:t>Artificial Intelligence</a:t>
            </a:r>
            <a:endParaRPr lang="en-IN" sz="3840" dirty="0">
              <a:solidFill>
                <a:prstClr val="black"/>
              </a:solidFill>
              <a:latin typeface="Tw Cen MT" panose="020B0602020104020603"/>
            </a:endParaRPr>
          </a:p>
        </p:txBody>
      </p:sp>
      <p:sp>
        <p:nvSpPr>
          <p:cNvPr id="19" name="Rectangle 18">
            <a:extLst>
              <a:ext uri="{FF2B5EF4-FFF2-40B4-BE49-F238E27FC236}">
                <a16:creationId xmlns:a16="http://schemas.microsoft.com/office/drawing/2014/main" id="{D7B7EFB1-68B0-A54D-0F81-06AE934078B1}"/>
              </a:ext>
            </a:extLst>
          </p:cNvPr>
          <p:cNvSpPr/>
          <p:nvPr/>
        </p:nvSpPr>
        <p:spPr>
          <a:xfrm>
            <a:off x="1937997" y="3062204"/>
            <a:ext cx="2426730" cy="1865126"/>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Machine</a:t>
            </a:r>
          </a:p>
          <a:p>
            <a:pPr algn="ctr" defTabSz="548640">
              <a:defRPr/>
            </a:pPr>
            <a:r>
              <a:rPr lang="en-US" sz="3840" kern="0" dirty="0">
                <a:solidFill>
                  <a:prstClr val="black">
                    <a:lumMod val="75000"/>
                    <a:lumOff val="25000"/>
                  </a:prstClr>
                </a:solidFill>
                <a:latin typeface="Tw Cen MT" panose="020B0602020104020603"/>
              </a:rPr>
              <a:t>or </a:t>
            </a:r>
            <a:br>
              <a:rPr lang="en-US" sz="3840" kern="0" dirty="0">
                <a:solidFill>
                  <a:prstClr val="black">
                    <a:lumMod val="75000"/>
                    <a:lumOff val="25000"/>
                  </a:prstClr>
                </a:solidFill>
                <a:latin typeface="Tw Cen MT" panose="020B0602020104020603"/>
              </a:rPr>
            </a:br>
            <a:r>
              <a:rPr lang="en-US" sz="3840" kern="0" dirty="0">
                <a:solidFill>
                  <a:prstClr val="black">
                    <a:lumMod val="75000"/>
                    <a:lumOff val="25000"/>
                  </a:prstClr>
                </a:solidFill>
                <a:latin typeface="Tw Cen MT" panose="020B0602020104020603"/>
              </a:rPr>
              <a:t>Computers</a:t>
            </a:r>
            <a:endParaRPr lang="en-IN" sz="3840" kern="0" dirty="0">
              <a:solidFill>
                <a:prstClr val="black">
                  <a:lumMod val="75000"/>
                  <a:lumOff val="25000"/>
                </a:prstClr>
              </a:solidFill>
              <a:latin typeface="Tw Cen MT" panose="020B0602020104020603"/>
            </a:endParaRPr>
          </a:p>
        </p:txBody>
      </p:sp>
      <p:sp>
        <p:nvSpPr>
          <p:cNvPr id="20" name="Rectangle 19">
            <a:extLst>
              <a:ext uri="{FF2B5EF4-FFF2-40B4-BE49-F238E27FC236}">
                <a16:creationId xmlns:a16="http://schemas.microsoft.com/office/drawing/2014/main" id="{E8CDE403-E127-7409-9331-2FD976D1E399}"/>
              </a:ext>
            </a:extLst>
          </p:cNvPr>
          <p:cNvSpPr/>
          <p:nvPr/>
        </p:nvSpPr>
        <p:spPr>
          <a:xfrm>
            <a:off x="5600793" y="3678301"/>
            <a:ext cx="2426731" cy="683264"/>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Intelligence</a:t>
            </a:r>
            <a:endParaRPr lang="en-IN" sz="3840" kern="0" dirty="0">
              <a:solidFill>
                <a:prstClr val="black">
                  <a:lumMod val="75000"/>
                  <a:lumOff val="25000"/>
                </a:prstClr>
              </a:solidFill>
              <a:latin typeface="Tw Cen MT" panose="020B0602020104020603"/>
            </a:endParaRPr>
          </a:p>
        </p:txBody>
      </p:sp>
      <p:sp>
        <p:nvSpPr>
          <p:cNvPr id="21" name="Rectangle 20">
            <a:extLst>
              <a:ext uri="{FF2B5EF4-FFF2-40B4-BE49-F238E27FC236}">
                <a16:creationId xmlns:a16="http://schemas.microsoft.com/office/drawing/2014/main" id="{EA529A01-484E-6C26-C715-B32B40B233CA}"/>
              </a:ext>
            </a:extLst>
          </p:cNvPr>
          <p:cNvSpPr/>
          <p:nvPr/>
        </p:nvSpPr>
        <p:spPr>
          <a:xfrm>
            <a:off x="4665387"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
        <p:nvSpPr>
          <p:cNvPr id="22" name="Rectangle 21">
            <a:extLst>
              <a:ext uri="{FF2B5EF4-FFF2-40B4-BE49-F238E27FC236}">
                <a16:creationId xmlns:a16="http://schemas.microsoft.com/office/drawing/2014/main" id="{5B57ED30-9CB2-9BBA-6BD1-E514CCDB2337}"/>
              </a:ext>
            </a:extLst>
          </p:cNvPr>
          <p:cNvSpPr/>
          <p:nvPr/>
        </p:nvSpPr>
        <p:spPr>
          <a:xfrm>
            <a:off x="8691984"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Tree>
    <p:extLst>
      <p:ext uri="{BB962C8B-B14F-4D97-AF65-F5344CB8AC3E}">
        <p14:creationId xmlns:p14="http://schemas.microsoft.com/office/powerpoint/2010/main" val="3359483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708898"/>
            <a:ext cx="74776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Best practices for prompt engineering</a:t>
            </a:r>
            <a:endParaRPr lang="en-US" sz="4374" dirty="0"/>
          </a:p>
        </p:txBody>
      </p:sp>
      <p:sp>
        <p:nvSpPr>
          <p:cNvPr id="5" name="Shape 3"/>
          <p:cNvSpPr/>
          <p:nvPr/>
        </p:nvSpPr>
        <p:spPr>
          <a:xfrm>
            <a:off x="833199" y="2604492"/>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646164"/>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680811"/>
            <a:ext cx="28422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Clarity &amp; Specificity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326540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prompts should be clear and provide specific instructions to steer the generative AI model towards the desired output.</a:t>
            </a:r>
            <a:endParaRPr lang="en-US" sz="1750" dirty="0"/>
          </a:p>
        </p:txBody>
      </p:sp>
      <p:sp>
        <p:nvSpPr>
          <p:cNvPr id="9" name="Shape 7"/>
          <p:cNvSpPr/>
          <p:nvPr/>
        </p:nvSpPr>
        <p:spPr>
          <a:xfrm>
            <a:off x="4683085" y="2604492"/>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646164"/>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680811"/>
            <a:ext cx="25831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Diverse Examples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265408"/>
            <a:ext cx="2905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Providing a variety of relevant examples helps the model understand the task and potential variations in the output.</a:t>
            </a:r>
            <a:endParaRPr lang="en-US" sz="1750" dirty="0"/>
          </a:p>
        </p:txBody>
      </p:sp>
      <p:sp>
        <p:nvSpPr>
          <p:cNvPr id="13" name="Shape 11"/>
          <p:cNvSpPr/>
          <p:nvPr/>
        </p:nvSpPr>
        <p:spPr>
          <a:xfrm>
            <a:off x="833199" y="5793581"/>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83525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869900"/>
            <a:ext cx="25069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Iterative Process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454497"/>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Iteratively refining the prompts and evaluating the generated outputs are essential steps in optimizing the generative AI models.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2491621"/>
            <a:ext cx="693193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Trends and Advancements</a:t>
            </a:r>
            <a:endParaRPr lang="en-US" sz="4374" dirty="0"/>
          </a:p>
        </p:txBody>
      </p:sp>
      <p:sp>
        <p:nvSpPr>
          <p:cNvPr id="5" name="Shape 3"/>
          <p:cNvSpPr/>
          <p:nvPr/>
        </p:nvSpPr>
        <p:spPr>
          <a:xfrm>
            <a:off x="2037993"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6" name="Text 4"/>
          <p:cNvSpPr/>
          <p:nvPr/>
        </p:nvSpPr>
        <p:spPr>
          <a:xfrm>
            <a:off x="2273975" y="3866317"/>
            <a:ext cx="349508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Transformative Technology</a:t>
            </a:r>
            <a:endParaRPr lang="en-US" sz="2187" dirty="0"/>
          </a:p>
        </p:txBody>
      </p:sp>
      <p:sp>
        <p:nvSpPr>
          <p:cNvPr id="7" name="Text 5"/>
          <p:cNvSpPr/>
          <p:nvPr/>
        </p:nvSpPr>
        <p:spPr>
          <a:xfrm>
            <a:off x="2273975" y="4272168"/>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has the potential to revolutionize industries ranging from finance to healthcare, introducing new efficiencies and opportunities.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6"/>
          <p:cNvSpPr/>
          <p:nvPr/>
        </p:nvSpPr>
        <p:spPr>
          <a:xfrm>
            <a:off x="7426285"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9" name="Text 7"/>
          <p:cNvSpPr/>
          <p:nvPr/>
        </p:nvSpPr>
        <p:spPr>
          <a:xfrm>
            <a:off x="7662267" y="3866317"/>
            <a:ext cx="336554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State-of-the-Art Research</a:t>
            </a:r>
            <a:endParaRPr lang="en-US" sz="2187" dirty="0"/>
          </a:p>
        </p:txBody>
      </p:sp>
      <p:sp>
        <p:nvSpPr>
          <p:cNvPr id="10" name="Text 8"/>
          <p:cNvSpPr/>
          <p:nvPr/>
        </p:nvSpPr>
        <p:spPr>
          <a:xfrm>
            <a:off x="7662267" y="4435673"/>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field of generative AI is rapidly evolving, with new techniques and technologies emerging all the time.</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
          <p:cNvSpPr/>
          <p:nvPr/>
        </p:nvSpPr>
        <p:spPr>
          <a:xfrm>
            <a:off x="0" y="-151390"/>
            <a:ext cx="14630400" cy="8229600"/>
          </a:xfrm>
          <a:prstGeom prst="rect">
            <a:avLst/>
          </a:prstGeom>
          <a:solidFill>
            <a:srgbClr val="272525"/>
          </a:solidFill>
          <a:ln w="13811">
            <a:solidFill>
              <a:srgbClr val="565151"/>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2037993" y="65186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pen Sans" panose="020B0606030504020204" pitchFamily="34" charset="0"/>
                <a:ea typeface="Open Sans" panose="020B0606030504020204" pitchFamily="34" charset="0"/>
                <a:cs typeface="Open Sans" panose="020B0606030504020204" pitchFamily="34" charset="0"/>
              </a:rPr>
              <a:t>The Future of Generative AI and Prompt Engineering</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7293054" y="2484953"/>
            <a:ext cx="44410" cy="5092779"/>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6" name="Shape 4"/>
          <p:cNvSpPr/>
          <p:nvPr/>
        </p:nvSpPr>
        <p:spPr>
          <a:xfrm>
            <a:off x="7565172" y="2886254"/>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p:cNvSpPr/>
          <p:nvPr/>
        </p:nvSpPr>
        <p:spPr>
          <a:xfrm>
            <a:off x="7065228" y="2658547"/>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7236321" y="270021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1</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8537258" y="2707124"/>
            <a:ext cx="371463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New Real-World Applications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8537258" y="3276481"/>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and prompt engineering may be applied to smart cities, autonomous vehicles, and more, shaping the future of our everyday lives.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6287631" y="3997107"/>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2" name="Shape 10"/>
          <p:cNvSpPr/>
          <p:nvPr/>
        </p:nvSpPr>
        <p:spPr>
          <a:xfrm>
            <a:off x="7065228" y="3769400"/>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7217271" y="3811072"/>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2</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3372445" y="3817977"/>
            <a:ext cx="2720697" cy="347186"/>
          </a:xfrm>
          <a:prstGeom prst="rect">
            <a:avLst/>
          </a:prstGeom>
          <a:noFill/>
          <a:ln/>
        </p:spPr>
        <p:txBody>
          <a:bodyPr wrap="none" rtlCol="0" anchor="t"/>
          <a:lstStyle/>
          <a:p>
            <a:pPr marL="0" indent="0" algn="r">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Concerns and Pitfalls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2037993" y="4387334"/>
            <a:ext cx="4055150" cy="1421606"/>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Challenges such as data bias and malicious use of generative AI could pose significant risks to industries and societies.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7565172" y="5543729"/>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15"/>
          <p:cNvSpPr/>
          <p:nvPr/>
        </p:nvSpPr>
        <p:spPr>
          <a:xfrm>
            <a:off x="7065228" y="5316022"/>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16"/>
          <p:cNvSpPr/>
          <p:nvPr/>
        </p:nvSpPr>
        <p:spPr>
          <a:xfrm>
            <a:off x="7213461" y="5357693"/>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3</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7"/>
          <p:cNvSpPr/>
          <p:nvPr/>
        </p:nvSpPr>
        <p:spPr>
          <a:xfrm>
            <a:off x="8537258" y="5364599"/>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Promising Future</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8"/>
          <p:cNvSpPr/>
          <p:nvPr/>
        </p:nvSpPr>
        <p:spPr>
          <a:xfrm>
            <a:off x="8537258" y="5933956"/>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potential benefits of generative AI and prompt engineering show great promise in fueling innovation and improving our world.</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7645"/>
            <a:ext cx="56921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of Generative AI</a:t>
            </a:r>
            <a:endParaRPr lang="en-US" sz="4374" dirty="0"/>
          </a:p>
        </p:txBody>
      </p:sp>
      <p:pic>
        <p:nvPicPr>
          <p:cNvPr id="5" name="Image 0" descr="preencoded.png"/>
          <p:cNvPicPr>
            <a:picLocks noChangeAspect="1"/>
          </p:cNvPicPr>
          <p:nvPr/>
        </p:nvPicPr>
        <p:blipFill>
          <a:blip r:embed="rId3"/>
          <a:stretch>
            <a:fillRect/>
          </a:stretch>
        </p:blipFill>
        <p:spPr>
          <a:xfrm>
            <a:off x="1760220" y="2296358"/>
            <a:ext cx="3481149" cy="2151459"/>
          </a:xfrm>
          <a:prstGeom prst="rect">
            <a:avLst/>
          </a:prstGeom>
        </p:spPr>
      </p:pic>
      <p:sp>
        <p:nvSpPr>
          <p:cNvPr id="6" name="Text 3"/>
          <p:cNvSpPr/>
          <p:nvPr/>
        </p:nvSpPr>
        <p:spPr>
          <a:xfrm>
            <a:off x="1760220" y="4725472"/>
            <a:ext cx="258318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Virtual Reality Fusion</a:t>
            </a:r>
            <a:endParaRPr lang="en-US" sz="2187" dirty="0"/>
          </a:p>
        </p:txBody>
      </p:sp>
      <p:sp>
        <p:nvSpPr>
          <p:cNvPr id="7" name="Text 4"/>
          <p:cNvSpPr/>
          <p:nvPr/>
        </p:nvSpPr>
        <p:spPr>
          <a:xfrm>
            <a:off x="1760220"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will play a crucial role in creating immersive and interactive virtual reality experiences.</a:t>
            </a:r>
            <a:endParaRPr lang="en-US" sz="1750" dirty="0"/>
          </a:p>
        </p:txBody>
      </p:sp>
      <p:pic>
        <p:nvPicPr>
          <p:cNvPr id="8" name="Image 1" descr="preencoded.png"/>
          <p:cNvPicPr>
            <a:picLocks noChangeAspect="1"/>
          </p:cNvPicPr>
          <p:nvPr/>
        </p:nvPicPr>
        <p:blipFill>
          <a:blip r:embed="rId4"/>
          <a:stretch>
            <a:fillRect/>
          </a:stretch>
        </p:blipFill>
        <p:spPr>
          <a:xfrm>
            <a:off x="5574625" y="2296358"/>
            <a:ext cx="3481149" cy="2151459"/>
          </a:xfrm>
          <a:prstGeom prst="rect">
            <a:avLst/>
          </a:prstGeom>
        </p:spPr>
      </p:pic>
      <p:sp>
        <p:nvSpPr>
          <p:cNvPr id="9" name="Text 5"/>
          <p:cNvSpPr/>
          <p:nvPr/>
        </p:nvSpPr>
        <p:spPr>
          <a:xfrm>
            <a:off x="5574625" y="4725472"/>
            <a:ext cx="27051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Advancing Healthcare</a:t>
            </a:r>
            <a:endParaRPr lang="en-US" sz="2187" dirty="0"/>
          </a:p>
        </p:txBody>
      </p:sp>
      <p:sp>
        <p:nvSpPr>
          <p:cNvPr id="10" name="Text 6"/>
          <p:cNvSpPr/>
          <p:nvPr/>
        </p:nvSpPr>
        <p:spPr>
          <a:xfrm>
            <a:off x="5574625"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potential of generative AI to assist in medical research, disease diagnosis, and drug discovery is immense.</a:t>
            </a:r>
            <a:endParaRPr lang="en-US" sz="1750" dirty="0"/>
          </a:p>
        </p:txBody>
      </p:sp>
      <p:pic>
        <p:nvPicPr>
          <p:cNvPr id="11" name="Image 2" descr="preencoded.png"/>
          <p:cNvPicPr>
            <a:picLocks noChangeAspect="1"/>
          </p:cNvPicPr>
          <p:nvPr/>
        </p:nvPicPr>
        <p:blipFill>
          <a:blip r:embed="rId5"/>
          <a:stretch>
            <a:fillRect/>
          </a:stretch>
        </p:blipFill>
        <p:spPr>
          <a:xfrm>
            <a:off x="9389031" y="2296358"/>
            <a:ext cx="3481149" cy="2151459"/>
          </a:xfrm>
          <a:prstGeom prst="rect">
            <a:avLst/>
          </a:prstGeom>
        </p:spPr>
      </p:pic>
      <p:sp>
        <p:nvSpPr>
          <p:cNvPr id="12" name="Text 7"/>
          <p:cNvSpPr/>
          <p:nvPr/>
        </p:nvSpPr>
        <p:spPr>
          <a:xfrm>
            <a:off x="9389031" y="4725472"/>
            <a:ext cx="32385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Smart City Transformation</a:t>
            </a:r>
            <a:endParaRPr lang="en-US" sz="2187" dirty="0"/>
          </a:p>
        </p:txBody>
      </p:sp>
      <p:sp>
        <p:nvSpPr>
          <p:cNvPr id="13" name="Text 8"/>
          <p:cNvSpPr/>
          <p:nvPr/>
        </p:nvSpPr>
        <p:spPr>
          <a:xfrm>
            <a:off x="9389031" y="5294828"/>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can drive the transformation of cities by generating sustainable, efficient, and user-centric designs.</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61E26-B06C-6A5B-DF13-531FEA34F919}"/>
              </a:ext>
            </a:extLst>
          </p:cNvPr>
          <p:cNvSpPr>
            <a:spLocks noGrp="1"/>
          </p:cNvSpPr>
          <p:nvPr>
            <p:ph type="ctrTitle"/>
          </p:nvPr>
        </p:nvSpPr>
        <p:spPr/>
        <p:txBody>
          <a:bodyPr/>
          <a:lstStyle/>
          <a:p>
            <a:r>
              <a:rPr lang="en-IN" dirty="0"/>
              <a:t>Hugging Face API</a:t>
            </a:r>
          </a:p>
        </p:txBody>
      </p:sp>
      <p:pic>
        <p:nvPicPr>
          <p:cNvPr id="7" name="Picture 6">
            <a:extLst>
              <a:ext uri="{FF2B5EF4-FFF2-40B4-BE49-F238E27FC236}">
                <a16:creationId xmlns:a16="http://schemas.microsoft.com/office/drawing/2014/main" id="{1682C9BA-AC0F-A2EB-623F-5D6F057803E9}"/>
              </a:ext>
            </a:extLst>
          </p:cNvPr>
          <p:cNvPicPr>
            <a:picLocks noChangeAspect="1"/>
          </p:cNvPicPr>
          <p:nvPr/>
        </p:nvPicPr>
        <p:blipFill>
          <a:blip r:embed="rId2"/>
          <a:stretch>
            <a:fillRect/>
          </a:stretch>
        </p:blipFill>
        <p:spPr>
          <a:xfrm>
            <a:off x="8998007" y="1757775"/>
            <a:ext cx="2941147" cy="2724431"/>
          </a:xfrm>
          <a:prstGeom prst="rect">
            <a:avLst/>
          </a:prstGeom>
        </p:spPr>
      </p:pic>
    </p:spTree>
    <p:extLst>
      <p:ext uri="{BB962C8B-B14F-4D97-AF65-F5344CB8AC3E}">
        <p14:creationId xmlns:p14="http://schemas.microsoft.com/office/powerpoint/2010/main" val="792595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1D41BB-0566-C439-799A-FB8643D6415B}"/>
              </a:ext>
            </a:extLst>
          </p:cNvPr>
          <p:cNvSpPr>
            <a:spLocks noGrp="1"/>
          </p:cNvSpPr>
          <p:nvPr>
            <p:ph type="title"/>
          </p:nvPr>
        </p:nvSpPr>
        <p:spPr>
          <a:xfrm>
            <a:off x="337500" y="322897"/>
            <a:ext cx="11432597" cy="1053577"/>
          </a:xfrm>
        </p:spPr>
        <p:txBody>
          <a:bodyPr anchor="ctr">
            <a:normAutofit/>
          </a:bodyPr>
          <a:lstStyle/>
          <a:p>
            <a:r>
              <a:rPr lang="en-IN" dirty="0"/>
              <a:t>What is hugging face?</a:t>
            </a:r>
          </a:p>
        </p:txBody>
      </p:sp>
      <p:graphicFrame>
        <p:nvGraphicFramePr>
          <p:cNvPr id="7" name="Content Placeholder 4">
            <a:extLst>
              <a:ext uri="{FF2B5EF4-FFF2-40B4-BE49-F238E27FC236}">
                <a16:creationId xmlns:a16="http://schemas.microsoft.com/office/drawing/2014/main" id="{AFC9447F-8625-5068-CCDD-606FD159AC7F}"/>
              </a:ext>
            </a:extLst>
          </p:cNvPr>
          <p:cNvGraphicFramePr>
            <a:graphicFrameLocks noGrp="1"/>
          </p:cNvGraphicFramePr>
          <p:nvPr>
            <p:ph idx="1"/>
          </p:nvPr>
        </p:nvGraphicFramePr>
        <p:xfrm>
          <a:off x="337499" y="1718225"/>
          <a:ext cx="12618720" cy="5567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9359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41C4-B786-BCD0-F2B6-5075EBB49FA4}"/>
              </a:ext>
            </a:extLst>
          </p:cNvPr>
          <p:cNvSpPr>
            <a:spLocks noGrp="1"/>
          </p:cNvSpPr>
          <p:nvPr>
            <p:ph type="title"/>
          </p:nvPr>
        </p:nvSpPr>
        <p:spPr/>
        <p:txBody>
          <a:bodyPr anchor="b">
            <a:normAutofit/>
          </a:bodyPr>
          <a:lstStyle/>
          <a:p>
            <a:r>
              <a:rPr lang="en-IN" dirty="0"/>
              <a:t>Hugging Face Hub</a:t>
            </a:r>
          </a:p>
        </p:txBody>
      </p:sp>
      <p:graphicFrame>
        <p:nvGraphicFramePr>
          <p:cNvPr id="5" name="Content Placeholder 2">
            <a:extLst>
              <a:ext uri="{FF2B5EF4-FFF2-40B4-BE49-F238E27FC236}">
                <a16:creationId xmlns:a16="http://schemas.microsoft.com/office/drawing/2014/main" id="{6CBE4843-4BE1-E2D4-1DBE-F4FC86B0BE6D}"/>
              </a:ext>
            </a:extLst>
          </p:cNvPr>
          <p:cNvGraphicFramePr>
            <a:graphicFrameLocks noGrp="1"/>
          </p:cNvGraphicFramePr>
          <p:nvPr>
            <p:ph idx="1"/>
          </p:nvPr>
        </p:nvGraphicFramePr>
        <p:xfrm>
          <a:off x="337185" y="1718311"/>
          <a:ext cx="13116085" cy="2396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DF58BAC-4A77-4585-A9EB-A6CE4A5CEDC6}"/>
              </a:ext>
            </a:extLst>
          </p:cNvPr>
          <p:cNvSpPr txBox="1"/>
          <p:nvPr/>
        </p:nvSpPr>
        <p:spPr>
          <a:xfrm>
            <a:off x="337184" y="4832888"/>
            <a:ext cx="12811472" cy="25291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160" dirty="0">
                <a:latin typeface="Avenir Next LT Pro" panose="020B0504020202020204" pitchFamily="34" charset="0"/>
              </a:rPr>
              <a:t>All open source and publicly available, in an online platform where people can easily collaborate and build ML together. </a:t>
            </a:r>
          </a:p>
          <a:p>
            <a:pPr marL="342900" indent="-342900">
              <a:lnSpc>
                <a:spcPct val="150000"/>
              </a:lnSpc>
              <a:buFont typeface="Arial" panose="020B0604020202020204" pitchFamily="34" charset="0"/>
              <a:buChar char="•"/>
            </a:pPr>
            <a:endParaRPr lang="en-US" sz="2160" dirty="0">
              <a:latin typeface="Avenir Next LT Pro" panose="020B0504020202020204" pitchFamily="34" charset="0"/>
            </a:endParaRPr>
          </a:p>
          <a:p>
            <a:pPr marL="342900" indent="-342900">
              <a:lnSpc>
                <a:spcPct val="150000"/>
              </a:lnSpc>
              <a:buFont typeface="Arial" panose="020B0604020202020204" pitchFamily="34" charset="0"/>
              <a:buChar char="•"/>
            </a:pPr>
            <a:r>
              <a:rPr lang="en-US" sz="2160" dirty="0">
                <a:latin typeface="Avenir Next LT Pro" panose="020B0504020202020204" pitchFamily="34" charset="0"/>
              </a:rPr>
              <a:t>The Hub works as a central place where anyone can explore, experiment, collaborate, and build technology with Machine Learning.</a:t>
            </a:r>
            <a:endParaRPr lang="en-IN" sz="2160" dirty="0">
              <a:latin typeface="Avenir Next LT Pro" panose="020B0504020202020204" pitchFamily="34" charset="0"/>
            </a:endParaRPr>
          </a:p>
        </p:txBody>
      </p:sp>
    </p:spTree>
    <p:extLst>
      <p:ext uri="{BB962C8B-B14F-4D97-AF65-F5344CB8AC3E}">
        <p14:creationId xmlns:p14="http://schemas.microsoft.com/office/powerpoint/2010/main" val="309197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C043-2E63-2CC1-D6F4-EA23670DBA1F}"/>
              </a:ext>
            </a:extLst>
          </p:cNvPr>
          <p:cNvSpPr>
            <a:spLocks noGrp="1"/>
          </p:cNvSpPr>
          <p:nvPr>
            <p:ph type="title"/>
          </p:nvPr>
        </p:nvSpPr>
        <p:spPr>
          <a:xfrm>
            <a:off x="337500" y="322897"/>
            <a:ext cx="11432597" cy="1053577"/>
          </a:xfrm>
        </p:spPr>
        <p:txBody>
          <a:bodyPr anchor="ctr">
            <a:normAutofit/>
          </a:bodyPr>
          <a:lstStyle/>
          <a:p>
            <a:r>
              <a:rPr lang="en-IN" dirty="0"/>
              <a:t>Hugging Face API applications</a:t>
            </a:r>
          </a:p>
        </p:txBody>
      </p:sp>
      <p:graphicFrame>
        <p:nvGraphicFramePr>
          <p:cNvPr id="5" name="Content Placeholder 2">
            <a:extLst>
              <a:ext uri="{FF2B5EF4-FFF2-40B4-BE49-F238E27FC236}">
                <a16:creationId xmlns:a16="http://schemas.microsoft.com/office/drawing/2014/main" id="{FA133DE7-6C13-96ED-B7F4-D88110DFE4DA}"/>
              </a:ext>
            </a:extLst>
          </p:cNvPr>
          <p:cNvGraphicFramePr>
            <a:graphicFrameLocks noGrp="1"/>
          </p:cNvGraphicFramePr>
          <p:nvPr>
            <p:ph idx="1"/>
          </p:nvPr>
        </p:nvGraphicFramePr>
        <p:xfrm>
          <a:off x="337499" y="1718225"/>
          <a:ext cx="12618720" cy="55676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5217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9280A-AD30-4064-A55C-DB244D5B1E1D}"/>
              </a:ext>
            </a:extLst>
          </p:cNvPr>
          <p:cNvSpPr>
            <a:spLocks noGrp="1"/>
          </p:cNvSpPr>
          <p:nvPr>
            <p:ph type="title"/>
          </p:nvPr>
        </p:nvSpPr>
        <p:spPr/>
        <p:txBody>
          <a:bodyPr>
            <a:normAutofit/>
          </a:bodyPr>
          <a:lstStyle/>
          <a:p>
            <a:r>
              <a:rPr lang="en-IN" dirty="0"/>
              <a:t>Text Classification with Hugging Face</a:t>
            </a:r>
          </a:p>
        </p:txBody>
      </p:sp>
      <p:sp>
        <p:nvSpPr>
          <p:cNvPr id="3" name="Content Placeholder 2">
            <a:extLst>
              <a:ext uri="{FF2B5EF4-FFF2-40B4-BE49-F238E27FC236}">
                <a16:creationId xmlns:a16="http://schemas.microsoft.com/office/drawing/2014/main" id="{49A94D23-67F3-E459-A584-AACD5974A052}"/>
              </a:ext>
            </a:extLst>
          </p:cNvPr>
          <p:cNvSpPr>
            <a:spLocks noGrp="1"/>
          </p:cNvSpPr>
          <p:nvPr>
            <p:ph idx="1"/>
          </p:nvPr>
        </p:nvSpPr>
        <p:spPr/>
        <p:txBody>
          <a:bodyPr/>
          <a:lstStyle/>
          <a:p>
            <a:r>
              <a:rPr lang="en-IN" dirty="0"/>
              <a:t>Hugging Face Api can be used to deploy multiple tasks such as text classification, text summarization, tagging etc with the help of pipeline.</a:t>
            </a:r>
          </a:p>
          <a:p>
            <a:r>
              <a:rPr lang="en-US" dirty="0"/>
              <a:t>The pipeline() makes it simple to use any model from the Hub for inference on any language, computer vision, speech, and multimodal tasks.</a:t>
            </a:r>
            <a:endParaRPr lang="en-IN" dirty="0"/>
          </a:p>
        </p:txBody>
      </p:sp>
      <p:sp>
        <p:nvSpPr>
          <p:cNvPr id="5" name="TextBox 4">
            <a:extLst>
              <a:ext uri="{FF2B5EF4-FFF2-40B4-BE49-F238E27FC236}">
                <a16:creationId xmlns:a16="http://schemas.microsoft.com/office/drawing/2014/main" id="{3BCD5C9C-B593-8C50-3F37-F8D156680570}"/>
              </a:ext>
            </a:extLst>
          </p:cNvPr>
          <p:cNvSpPr txBox="1"/>
          <p:nvPr/>
        </p:nvSpPr>
        <p:spPr>
          <a:xfrm>
            <a:off x="660138" y="4198173"/>
            <a:ext cx="13140641" cy="4081117"/>
          </a:xfrm>
          <a:prstGeom prst="rect">
            <a:avLst/>
          </a:prstGeom>
          <a:noFill/>
        </p:spPr>
        <p:txBody>
          <a:bodyPr wrap="square">
            <a:spAutoFit/>
          </a:bodyPr>
          <a:lstStyle/>
          <a:p>
            <a:r>
              <a:rPr lang="en-IN" sz="2160" dirty="0">
                <a:solidFill>
                  <a:srgbClr val="AF00DB"/>
                </a:solidFill>
                <a:latin typeface="Courier New" panose="02070309020205020404" pitchFamily="49" charset="0"/>
              </a:rPr>
              <a:t>from</a:t>
            </a:r>
            <a:r>
              <a:rPr lang="en-IN" sz="2160" dirty="0">
                <a:solidFill>
                  <a:srgbClr val="000000"/>
                </a:solidFill>
                <a:latin typeface="Courier New" panose="02070309020205020404" pitchFamily="49" charset="0"/>
              </a:rPr>
              <a:t> transformers </a:t>
            </a:r>
            <a:r>
              <a:rPr lang="en-IN" sz="2160" dirty="0">
                <a:solidFill>
                  <a:srgbClr val="AF00DB"/>
                </a:solidFill>
                <a:latin typeface="Courier New" panose="02070309020205020404" pitchFamily="49" charset="0"/>
              </a:rPr>
              <a:t>import</a:t>
            </a:r>
            <a:r>
              <a:rPr lang="en-IN" sz="2160" dirty="0">
                <a:solidFill>
                  <a:srgbClr val="000000"/>
                </a:solidFill>
                <a:latin typeface="Courier New" panose="02070309020205020404" pitchFamily="49" charset="0"/>
              </a:rPr>
              <a:t> </a:t>
            </a:r>
            <a:r>
              <a:rPr lang="en-IN" sz="2160" dirty="0" err="1">
                <a:solidFill>
                  <a:srgbClr val="000000"/>
                </a:solidFill>
                <a:latin typeface="Courier New" panose="02070309020205020404" pitchFamily="49" charset="0"/>
              </a:rPr>
              <a:t>AutoModelForSequenceClassification</a:t>
            </a:r>
            <a:r>
              <a:rPr lang="en-IN" sz="2160" dirty="0">
                <a:solidFill>
                  <a:srgbClr val="000000"/>
                </a:solidFill>
                <a:latin typeface="Courier New" panose="02070309020205020404" pitchFamily="49" charset="0"/>
              </a:rPr>
              <a:t>, </a:t>
            </a:r>
            <a:r>
              <a:rPr lang="en-IN" sz="2160" dirty="0" err="1">
                <a:solidFill>
                  <a:srgbClr val="000000"/>
                </a:solidFill>
                <a:latin typeface="Courier New" panose="02070309020205020404" pitchFamily="49" charset="0"/>
              </a:rPr>
              <a:t>AutoTokenizer</a:t>
            </a:r>
            <a:r>
              <a:rPr lang="en-IN" sz="2160" dirty="0">
                <a:solidFill>
                  <a:srgbClr val="000000"/>
                </a:solidFill>
                <a:latin typeface="Courier New" panose="02070309020205020404" pitchFamily="49" charset="0"/>
              </a:rPr>
              <a:t>, pipeline</a:t>
            </a:r>
          </a:p>
          <a:p>
            <a:br>
              <a:rPr lang="en-IN" sz="2160" dirty="0">
                <a:solidFill>
                  <a:srgbClr val="000000"/>
                </a:solidFill>
                <a:latin typeface="Courier New" panose="02070309020205020404" pitchFamily="49" charset="0"/>
              </a:rPr>
            </a:br>
            <a:r>
              <a:rPr lang="en-IN" sz="2160" dirty="0">
                <a:solidFill>
                  <a:srgbClr val="000000"/>
                </a:solidFill>
                <a:latin typeface="Courier New" panose="02070309020205020404" pitchFamily="49" charset="0"/>
              </a:rPr>
              <a:t>tokenizer = </a:t>
            </a:r>
            <a:r>
              <a:rPr lang="en-IN" sz="2160" dirty="0" err="1">
                <a:solidFill>
                  <a:srgbClr val="000000"/>
                </a:solidFill>
                <a:latin typeface="Courier New" panose="02070309020205020404" pitchFamily="49" charset="0"/>
              </a:rPr>
              <a:t>AutoTokenizer.from_pretrained</a:t>
            </a:r>
            <a:r>
              <a:rPr lang="en-IN" sz="2160" dirty="0">
                <a:solidFill>
                  <a:srgbClr val="000000"/>
                </a:solidFill>
                <a:latin typeface="Courier New" panose="02070309020205020404" pitchFamily="49" charset="0"/>
              </a:rPr>
              <a:t>(</a:t>
            </a:r>
            <a:r>
              <a:rPr lang="en-IN" sz="2160" dirty="0">
                <a:solidFill>
                  <a:srgbClr val="A31515"/>
                </a:solidFill>
                <a:latin typeface="Courier New" panose="02070309020205020404" pitchFamily="49" charset="0"/>
              </a:rPr>
              <a:t>"</a:t>
            </a:r>
            <a:r>
              <a:rPr lang="en-IN" sz="2160" dirty="0" err="1">
                <a:solidFill>
                  <a:srgbClr val="A31515"/>
                </a:solidFill>
                <a:latin typeface="Courier New" panose="02070309020205020404" pitchFamily="49" charset="0"/>
              </a:rPr>
              <a:t>distilbert</a:t>
            </a:r>
            <a:r>
              <a:rPr lang="en-IN" sz="2160" dirty="0">
                <a:solidFill>
                  <a:srgbClr val="A31515"/>
                </a:solidFill>
                <a:latin typeface="Courier New" panose="02070309020205020404" pitchFamily="49" charset="0"/>
              </a:rPr>
              <a:t>-base-uncased"</a:t>
            </a:r>
            <a:r>
              <a:rPr lang="en-IN" sz="2160" dirty="0">
                <a:solidFill>
                  <a:srgbClr val="000000"/>
                </a:solidFill>
                <a:latin typeface="Courier New" panose="02070309020205020404" pitchFamily="49" charset="0"/>
              </a:rPr>
              <a:t>)</a:t>
            </a:r>
          </a:p>
          <a:p>
            <a:r>
              <a:rPr lang="en-IN" sz="2160" dirty="0">
                <a:solidFill>
                  <a:srgbClr val="000000"/>
                </a:solidFill>
                <a:latin typeface="Courier New" panose="02070309020205020404" pitchFamily="49" charset="0"/>
              </a:rPr>
              <a:t>model = </a:t>
            </a:r>
            <a:r>
              <a:rPr lang="en-IN" sz="2160" dirty="0" err="1">
                <a:solidFill>
                  <a:srgbClr val="000000"/>
                </a:solidFill>
                <a:latin typeface="Courier New" panose="02070309020205020404" pitchFamily="49" charset="0"/>
              </a:rPr>
              <a:t>AutoModelForSequenceClassification.from_pretrained</a:t>
            </a:r>
            <a:r>
              <a:rPr lang="en-IN" sz="2160" dirty="0">
                <a:solidFill>
                  <a:srgbClr val="000000"/>
                </a:solidFill>
                <a:latin typeface="Courier New" panose="02070309020205020404" pitchFamily="49" charset="0"/>
              </a:rPr>
              <a:t>(</a:t>
            </a:r>
            <a:r>
              <a:rPr lang="en-IN" sz="2160" dirty="0">
                <a:solidFill>
                  <a:srgbClr val="A31515"/>
                </a:solidFill>
                <a:latin typeface="Courier New" panose="02070309020205020404" pitchFamily="49" charset="0"/>
              </a:rPr>
              <a:t>"</a:t>
            </a:r>
            <a:r>
              <a:rPr lang="en-IN" sz="2160" dirty="0" err="1">
                <a:solidFill>
                  <a:srgbClr val="A31515"/>
                </a:solidFill>
                <a:latin typeface="Courier New" panose="02070309020205020404" pitchFamily="49" charset="0"/>
              </a:rPr>
              <a:t>distilbert</a:t>
            </a:r>
            <a:r>
              <a:rPr lang="en-IN" sz="2160" dirty="0">
                <a:solidFill>
                  <a:srgbClr val="A31515"/>
                </a:solidFill>
                <a:latin typeface="Courier New" panose="02070309020205020404" pitchFamily="49" charset="0"/>
              </a:rPr>
              <a:t>-base-uncased"</a:t>
            </a:r>
            <a:r>
              <a:rPr lang="en-IN" sz="2160" dirty="0">
                <a:solidFill>
                  <a:srgbClr val="000000"/>
                </a:solidFill>
                <a:latin typeface="Courier New" panose="02070309020205020404" pitchFamily="49" charset="0"/>
              </a:rPr>
              <a:t>)</a:t>
            </a:r>
          </a:p>
          <a:p>
            <a:br>
              <a:rPr lang="en-IN" sz="2160" dirty="0">
                <a:solidFill>
                  <a:srgbClr val="000000"/>
                </a:solidFill>
                <a:latin typeface="Courier New" panose="02070309020205020404" pitchFamily="49" charset="0"/>
              </a:rPr>
            </a:br>
            <a:r>
              <a:rPr lang="en-IN" sz="2160" dirty="0" err="1">
                <a:solidFill>
                  <a:srgbClr val="000000"/>
                </a:solidFill>
                <a:latin typeface="Courier New" panose="02070309020205020404" pitchFamily="49" charset="0"/>
              </a:rPr>
              <a:t>nlp</a:t>
            </a:r>
            <a:r>
              <a:rPr lang="en-IN" sz="2160" dirty="0">
                <a:solidFill>
                  <a:srgbClr val="000000"/>
                </a:solidFill>
                <a:latin typeface="Courier New" panose="02070309020205020404" pitchFamily="49" charset="0"/>
              </a:rPr>
              <a:t> = pipeline(</a:t>
            </a:r>
            <a:r>
              <a:rPr lang="en-IN" sz="2160" dirty="0">
                <a:solidFill>
                  <a:srgbClr val="A31515"/>
                </a:solidFill>
                <a:latin typeface="Courier New" panose="02070309020205020404" pitchFamily="49" charset="0"/>
              </a:rPr>
              <a:t>"sentiment-analysis"</a:t>
            </a:r>
            <a:r>
              <a:rPr lang="en-IN" sz="2160" dirty="0">
                <a:solidFill>
                  <a:srgbClr val="000000"/>
                </a:solidFill>
                <a:latin typeface="Courier New" panose="02070309020205020404" pitchFamily="49" charset="0"/>
              </a:rPr>
              <a:t>, model=model, tokenizer=tokenizer)</a:t>
            </a:r>
          </a:p>
          <a:p>
            <a:r>
              <a:rPr lang="en-IN" sz="2160" dirty="0">
                <a:solidFill>
                  <a:srgbClr val="000000"/>
                </a:solidFill>
                <a:latin typeface="Courier New" panose="02070309020205020404" pitchFamily="49" charset="0"/>
              </a:rPr>
              <a:t>result = </a:t>
            </a:r>
            <a:r>
              <a:rPr lang="en-IN" sz="2160" dirty="0" err="1">
                <a:solidFill>
                  <a:srgbClr val="000000"/>
                </a:solidFill>
                <a:latin typeface="Courier New" panose="02070309020205020404" pitchFamily="49" charset="0"/>
              </a:rPr>
              <a:t>nlp</a:t>
            </a:r>
            <a:r>
              <a:rPr lang="en-IN" sz="2160" dirty="0">
                <a:solidFill>
                  <a:srgbClr val="000000"/>
                </a:solidFill>
                <a:latin typeface="Courier New" panose="02070309020205020404" pitchFamily="49" charset="0"/>
              </a:rPr>
              <a:t>(</a:t>
            </a:r>
            <a:r>
              <a:rPr lang="en-IN" sz="2160" dirty="0">
                <a:solidFill>
                  <a:srgbClr val="A31515"/>
                </a:solidFill>
                <a:latin typeface="Courier New" panose="02070309020205020404" pitchFamily="49" charset="0"/>
              </a:rPr>
              <a:t>"Hugging Face is an amazing company!"</a:t>
            </a:r>
            <a:r>
              <a:rPr lang="en-IN" sz="2160" dirty="0">
                <a:solidFill>
                  <a:srgbClr val="000000"/>
                </a:solidFill>
                <a:latin typeface="Courier New" panose="02070309020205020404" pitchFamily="49" charset="0"/>
              </a:rPr>
              <a:t>)</a:t>
            </a:r>
          </a:p>
          <a:p>
            <a:r>
              <a:rPr lang="en-IN" sz="2160" dirty="0">
                <a:solidFill>
                  <a:srgbClr val="795E26"/>
                </a:solidFill>
                <a:latin typeface="Courier New" panose="02070309020205020404" pitchFamily="49" charset="0"/>
              </a:rPr>
              <a:t>print</a:t>
            </a:r>
            <a:r>
              <a:rPr lang="en-IN" sz="2160" dirty="0">
                <a:solidFill>
                  <a:srgbClr val="000000"/>
                </a:solidFill>
                <a:latin typeface="Courier New" panose="02070309020205020404" pitchFamily="49" charset="0"/>
              </a:rPr>
              <a:t>(result)</a:t>
            </a:r>
          </a:p>
          <a:p>
            <a:br>
              <a:rPr lang="en-IN" sz="2160" dirty="0">
                <a:solidFill>
                  <a:srgbClr val="000000"/>
                </a:solidFill>
                <a:latin typeface="Courier New" panose="02070309020205020404" pitchFamily="49" charset="0"/>
              </a:rPr>
            </a:br>
            <a:endParaRPr lang="en-IN" sz="216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802804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Summary</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
        <p:nvSpPr>
          <p:cNvPr id="3" name="Content Placeholder 2">
            <a:extLst>
              <a:ext uri="{FF2B5EF4-FFF2-40B4-BE49-F238E27FC236}">
                <a16:creationId xmlns:a16="http://schemas.microsoft.com/office/drawing/2014/main" id="{FA182FAD-EB62-9A80-F503-34E1D085F063}"/>
              </a:ext>
            </a:extLst>
          </p:cNvPr>
          <p:cNvSpPr txBox="1">
            <a:spLocks/>
          </p:cNvSpPr>
          <p:nvPr/>
        </p:nvSpPr>
        <p:spPr>
          <a:xfrm>
            <a:off x="838200" y="1825625"/>
            <a:ext cx="11121668" cy="5737856"/>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Artificial Intelligence </a:t>
            </a:r>
          </a:p>
          <a:p>
            <a:pPr lvl="1"/>
            <a:r>
              <a:rPr lang="en-US" dirty="0">
                <a:solidFill>
                  <a:schemeClr val="bg1"/>
                </a:solidFill>
              </a:rPr>
              <a:t>AI refers to machines performing tasks that usually require human intelligence, and its applications span various industries like healthcare, finance, and e-commerce.</a:t>
            </a:r>
          </a:p>
          <a:p>
            <a:endParaRPr lang="en-US" dirty="0">
              <a:solidFill>
                <a:schemeClr val="bg1"/>
              </a:solidFill>
            </a:endParaRPr>
          </a:p>
          <a:p>
            <a:r>
              <a:rPr lang="en-US" b="1" dirty="0">
                <a:solidFill>
                  <a:schemeClr val="bg1"/>
                </a:solidFill>
              </a:rPr>
              <a:t>Generative AI</a:t>
            </a:r>
          </a:p>
          <a:p>
            <a:pPr lvl="1"/>
            <a:r>
              <a:rPr lang="en-US" dirty="0">
                <a:solidFill>
                  <a:schemeClr val="bg1"/>
                </a:solidFill>
              </a:rPr>
              <a:t>Using systems like Generative Adversarial Networks (GANs) and Variational Autoencoders (VAEs), Generative AI can produce new, unseen content, revolutionizing creative fields such as art, music, and text generation.</a:t>
            </a:r>
          </a:p>
          <a:p>
            <a:endParaRPr lang="en-US" b="1" dirty="0">
              <a:solidFill>
                <a:schemeClr val="bg1"/>
              </a:solidFill>
            </a:endParaRPr>
          </a:p>
          <a:p>
            <a:r>
              <a:rPr lang="en-US" b="1" dirty="0">
                <a:solidFill>
                  <a:schemeClr val="bg1"/>
                </a:solidFill>
              </a:rPr>
              <a:t>Prompt Engineering</a:t>
            </a:r>
          </a:p>
          <a:p>
            <a:pPr lvl="1"/>
            <a:r>
              <a:rPr lang="en-US" dirty="0">
                <a:solidFill>
                  <a:schemeClr val="bg1"/>
                </a:solidFill>
              </a:rPr>
              <a:t>A technique that involves crafting specific inputs to AI models, especially language models, to guide them towards more accurate or contextually relevant answers. Its effective use can drastically improve AI outputs.</a:t>
            </a:r>
          </a:p>
          <a:p>
            <a:endParaRPr lang="en-US" b="1" dirty="0">
              <a:solidFill>
                <a:schemeClr val="bg1"/>
              </a:solidFill>
            </a:endParaRPr>
          </a:p>
          <a:p>
            <a:r>
              <a:rPr lang="en-US" b="1" dirty="0">
                <a:solidFill>
                  <a:schemeClr val="bg1"/>
                </a:solidFill>
              </a:rPr>
              <a:t>Ethical Considerations</a:t>
            </a:r>
          </a:p>
          <a:p>
            <a:pPr lvl="1"/>
            <a:r>
              <a:rPr lang="en-US" dirty="0">
                <a:solidFill>
                  <a:schemeClr val="bg1"/>
                </a:solidFill>
              </a:rPr>
              <a:t>As AI-generated content becomes pervasive, ensuring transparent, unbiased, and ethical AI practices is paramount to maintain public trust and meet regulatory standards.</a:t>
            </a:r>
          </a:p>
          <a:p>
            <a:pPr marL="457200" lvl="1" indent="0">
              <a:buNone/>
            </a:pPr>
            <a:endParaRPr lang="en-US" dirty="0">
              <a:solidFill>
                <a:schemeClr val="bg1"/>
              </a:solidFill>
            </a:endParaRPr>
          </a:p>
          <a:p>
            <a:r>
              <a:rPr lang="en-US" b="1" dirty="0">
                <a:solidFill>
                  <a:schemeClr val="bg1"/>
                </a:solidFill>
              </a:rPr>
              <a:t>Future Trends</a:t>
            </a:r>
          </a:p>
          <a:p>
            <a:pPr lvl="1"/>
            <a:r>
              <a:rPr lang="en-US" dirty="0">
                <a:solidFill>
                  <a:schemeClr val="bg1"/>
                </a:solidFill>
              </a:rPr>
              <a:t>Advancements in AI research, such as transfer learning and few-shot learning, combined with the evolution of Generative AI and prompt engineering, promise a future of more personalized and dynamic content generation across industries.</a:t>
            </a:r>
          </a:p>
        </p:txBody>
      </p:sp>
    </p:spTree>
    <p:extLst>
      <p:ext uri="{BB962C8B-B14F-4D97-AF65-F5344CB8AC3E}">
        <p14:creationId xmlns:p14="http://schemas.microsoft.com/office/powerpoint/2010/main" val="1813952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8" y="878324"/>
            <a:ext cx="7880851"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AI in our everyday products</a:t>
            </a:r>
            <a:endParaRPr lang="en-US" sz="4374" dirty="0"/>
          </a:p>
        </p:txBody>
      </p:sp>
      <p:pic>
        <p:nvPicPr>
          <p:cNvPr id="7" name="Content Placeholder 3">
            <a:extLst>
              <a:ext uri="{FF2B5EF4-FFF2-40B4-BE49-F238E27FC236}">
                <a16:creationId xmlns:a16="http://schemas.microsoft.com/office/drawing/2014/main" id="{23A08DC6-4DB0-1157-560B-E89515AF5327}"/>
              </a:ext>
            </a:extLst>
          </p:cNvPr>
          <p:cNvPicPr>
            <a:picLocks noChangeAspect="1"/>
          </p:cNvPicPr>
          <p:nvPr/>
        </p:nvPicPr>
        <p:blipFill>
          <a:blip r:embed="rId3"/>
          <a:stretch>
            <a:fillRect/>
          </a:stretch>
        </p:blipFill>
        <p:spPr>
          <a:xfrm>
            <a:off x="712635" y="2411848"/>
            <a:ext cx="12618720" cy="4978601"/>
          </a:xfrm>
          <a:prstGeom prst="rect">
            <a:avLst/>
          </a:prstGeom>
        </p:spPr>
      </p:pic>
    </p:spTree>
    <p:extLst>
      <p:ext uri="{BB962C8B-B14F-4D97-AF65-F5344CB8AC3E}">
        <p14:creationId xmlns:p14="http://schemas.microsoft.com/office/powerpoint/2010/main" val="4168718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760531" y="3984604"/>
            <a:ext cx="11405227" cy="3821102"/>
          </a:xfrm>
          <a:prstGeom prst="rect">
            <a:avLst/>
          </a:prstGeom>
          <a:noFill/>
          <a:ln/>
        </p:spPr>
        <p:txBody>
          <a:bodyPr wrap="none" rtlCol="0" anchor="t"/>
          <a:lstStyle/>
          <a:p>
            <a:pPr marL="0" indent="0">
              <a:lnSpc>
                <a:spcPts val="5468"/>
              </a:lnSpc>
              <a:buNone/>
            </a:pPr>
            <a:r>
              <a:rPr lang="en-US" sz="19900" b="1" dirty="0">
                <a:solidFill>
                  <a:srgbClr val="60A9FF"/>
                </a:solidFill>
                <a:latin typeface="Barlow" pitchFamily="34" charset="0"/>
                <a:ea typeface="Barlow" pitchFamily="34" charset="-122"/>
                <a:cs typeface="Barlow" pitchFamily="34" charset="-120"/>
              </a:rPr>
              <a:t>Questions</a:t>
            </a:r>
            <a:endParaRPr lang="en-US" sz="19900" dirty="0"/>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747849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A5E7C-E8F3-0889-5EB2-DA1115EF4D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64A75D-16CE-A398-C8A6-E3797CA40BA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18536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970C-100C-CC12-D5F7-3C1458A67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C3E8B-5F06-D4EA-8C55-B1874FBDF621}"/>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Types of Machine Learning(ML)</a:t>
            </a:r>
          </a:p>
        </p:txBody>
      </p:sp>
      <p:grpSp>
        <p:nvGrpSpPr>
          <p:cNvPr id="3" name="Group 2">
            <a:extLst>
              <a:ext uri="{FF2B5EF4-FFF2-40B4-BE49-F238E27FC236}">
                <a16:creationId xmlns:a16="http://schemas.microsoft.com/office/drawing/2014/main" id="{B8B363FD-3027-8559-BB83-762AAC76B7D2}"/>
              </a:ext>
            </a:extLst>
          </p:cNvPr>
          <p:cNvGrpSpPr/>
          <p:nvPr/>
        </p:nvGrpSpPr>
        <p:grpSpPr>
          <a:xfrm>
            <a:off x="579117" y="2011394"/>
            <a:ext cx="7683248" cy="4642393"/>
            <a:chOff x="511172" y="1561861"/>
            <a:chExt cx="6402707" cy="3868661"/>
          </a:xfrm>
        </p:grpSpPr>
        <p:sp>
          <p:nvSpPr>
            <p:cNvPr id="7" name="Freeform: Shape 6">
              <a:extLst>
                <a:ext uri="{FF2B5EF4-FFF2-40B4-BE49-F238E27FC236}">
                  <a16:creationId xmlns:a16="http://schemas.microsoft.com/office/drawing/2014/main" id="{EE887893-5854-F198-FFC8-CD863FF7A100}"/>
                </a:ext>
              </a:extLst>
            </p:cNvPr>
            <p:cNvSpPr/>
            <p:nvPr/>
          </p:nvSpPr>
          <p:spPr>
            <a:xfrm>
              <a:off x="511172" y="1561861"/>
              <a:ext cx="6402705" cy="972822"/>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algn="just" defTabSz="906780">
                <a:lnSpc>
                  <a:spcPct val="90000"/>
                </a:lnSpc>
                <a:spcBef>
                  <a:spcPct val="0"/>
                </a:spcBef>
                <a:spcAft>
                  <a:spcPct val="35000"/>
                </a:spcAft>
                <a:buFont typeface="Arial" panose="020B0604020202020204" pitchFamily="34" charset="0"/>
                <a:buChar char="•"/>
              </a:pPr>
              <a:r>
                <a:rPr lang="en-US" sz="1920" b="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Supervised Learning</a:t>
              </a:r>
              <a:r>
                <a:rPr 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Supervised machine learning uses algorithms that learn from labeled data, where each data point includes input features and a corresponding label, to make predictions or decisions.</a:t>
              </a:r>
              <a:endPar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8" name="Freeform: Shape 7">
              <a:extLst>
                <a:ext uri="{FF2B5EF4-FFF2-40B4-BE49-F238E27FC236}">
                  <a16:creationId xmlns:a16="http://schemas.microsoft.com/office/drawing/2014/main" id="{FB4E6D28-55BD-8B9F-D50D-66475A657D4E}"/>
                </a:ext>
              </a:extLst>
            </p:cNvPr>
            <p:cNvSpPr/>
            <p:nvPr/>
          </p:nvSpPr>
          <p:spPr>
            <a:xfrm>
              <a:off x="511174" y="2809557"/>
              <a:ext cx="6402705" cy="972823"/>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algn="just" defTabSz="906780">
                <a:lnSpc>
                  <a:spcPct val="90000"/>
                </a:lnSpc>
                <a:spcBef>
                  <a:spcPct val="0"/>
                </a:spcBef>
                <a:spcAft>
                  <a:spcPct val="35000"/>
                </a:spcAft>
                <a:buFont typeface="Arial" panose="020B0604020202020204" pitchFamily="34" charset="0"/>
                <a:buChar char="•"/>
              </a:pPr>
              <a:r>
                <a:rPr lang="en-IN" sz="192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Primarily two types of problems we solve within supervised ML:</a:t>
              </a:r>
            </a:p>
            <a:p>
              <a:pPr marL="891540" lvl="1" indent="-342900" algn="just" defTabSz="906780">
                <a:lnSpc>
                  <a:spcPct val="90000"/>
                </a:lnSpc>
                <a:spcBef>
                  <a:spcPct val="0"/>
                </a:spcBef>
                <a:spcAft>
                  <a:spcPct val="35000"/>
                </a:spcAft>
                <a:buFont typeface="Arial" panose="020B0604020202020204" pitchFamily="34" charset="0"/>
                <a:buChar char="•"/>
              </a:pPr>
              <a:r>
                <a:rPr lang="en-IN" sz="168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Classification</a:t>
              </a:r>
            </a:p>
            <a:p>
              <a:pPr marL="891540" lvl="1" indent="-342900" algn="just" defTabSz="906780">
                <a:lnSpc>
                  <a:spcPct val="90000"/>
                </a:lnSpc>
                <a:spcBef>
                  <a:spcPct val="0"/>
                </a:spcBef>
                <a:spcAft>
                  <a:spcPct val="35000"/>
                </a:spcAft>
                <a:buFont typeface="Arial" panose="020B0604020202020204" pitchFamily="34" charset="0"/>
                <a:buChar char="•"/>
              </a:pPr>
              <a:r>
                <a:rPr lang="en-IN" sz="168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Regression</a:t>
              </a:r>
            </a:p>
          </p:txBody>
        </p:sp>
        <p:sp>
          <p:nvSpPr>
            <p:cNvPr id="9" name="Freeform: Shape 8">
              <a:extLst>
                <a:ext uri="{FF2B5EF4-FFF2-40B4-BE49-F238E27FC236}">
                  <a16:creationId xmlns:a16="http://schemas.microsoft.com/office/drawing/2014/main" id="{3EF26B0F-7370-E029-DB19-51FF858D43D2}"/>
                </a:ext>
              </a:extLst>
            </p:cNvPr>
            <p:cNvSpPr/>
            <p:nvPr/>
          </p:nvSpPr>
          <p:spPr>
            <a:xfrm>
              <a:off x="511173" y="4091466"/>
              <a:ext cx="6402705" cy="1339056"/>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algn="just" defTabSz="906780">
                <a:lnSpc>
                  <a:spcPct val="90000"/>
                </a:lnSpc>
                <a:spcBef>
                  <a:spcPct val="0"/>
                </a:spcBef>
                <a:spcAft>
                  <a:spcPct val="35000"/>
                </a:spcAft>
                <a:buFont typeface="Arial" panose="020B0604020202020204" pitchFamily="34" charset="0"/>
                <a:buChar char="•"/>
              </a:pPr>
              <a:r>
                <a:rPr sz="1920" b="1">
                  <a:solidFill>
                    <a:srgbClr val="000000"/>
                  </a:solidFill>
                  <a:latin typeface="+mj-lt"/>
                  <a:ea typeface="Calibri" panose="020F0502020204030204" pitchFamily="34" charset="0"/>
                  <a:cs typeface="Calibri" panose="020F0502020204030204" pitchFamily="34" charset="0"/>
                  <a:sym typeface="+mn-ea"/>
                </a:rPr>
                <a:t>Classification</a:t>
              </a:r>
              <a:r>
                <a:rPr lang="en-IN" sz="1920">
                  <a:solidFill>
                    <a:srgbClr val="000000"/>
                  </a:solidFill>
                  <a:latin typeface="+mj-lt"/>
                  <a:ea typeface="Calibri" panose="020F0502020204030204" pitchFamily="34" charset="0"/>
                  <a:cs typeface="Calibri" panose="020F0502020204030204" pitchFamily="34" charset="0"/>
                  <a:sym typeface="+mn-ea"/>
                </a:rPr>
                <a:t>: </a:t>
              </a:r>
              <a:r>
                <a:rPr lang="en-US" sz="1920">
                  <a:solidFill>
                    <a:srgbClr val="000000"/>
                  </a:solidFill>
                  <a:latin typeface="+mj-lt"/>
                </a:rPr>
                <a:t>Classification is a task in supervised machine learning where input data is categorized into predefined labels based on features.</a:t>
              </a:r>
            </a:p>
            <a:p>
              <a:pPr marL="342900" indent="-342900" algn="just" defTabSz="906780">
                <a:lnSpc>
                  <a:spcPct val="90000"/>
                </a:lnSpc>
                <a:spcBef>
                  <a:spcPct val="0"/>
                </a:spcBef>
                <a:spcAft>
                  <a:spcPct val="35000"/>
                </a:spcAft>
                <a:buFont typeface="Arial" panose="020B0604020202020204" pitchFamily="34" charset="0"/>
                <a:buChar char="•"/>
              </a:pPr>
              <a:r>
                <a:rPr sz="1920" b="1">
                  <a:solidFill>
                    <a:srgbClr val="000000"/>
                  </a:solidFill>
                  <a:latin typeface="+mj-lt"/>
                  <a:ea typeface="Calibri" panose="020F0502020204030204" pitchFamily="34" charset="0"/>
                  <a:cs typeface="Calibri" panose="020F0502020204030204" pitchFamily="34" charset="0"/>
                  <a:sym typeface="+mn-ea"/>
                </a:rPr>
                <a:t>Regression</a:t>
              </a:r>
              <a:r>
                <a:rPr lang="en-IN" sz="1920">
                  <a:solidFill>
                    <a:srgbClr val="000000"/>
                  </a:solidFill>
                  <a:latin typeface="+mj-lt"/>
                  <a:ea typeface="Calibri" panose="020F0502020204030204" pitchFamily="34" charset="0"/>
                  <a:cs typeface="Calibri" panose="020F0502020204030204" pitchFamily="34" charset="0"/>
                  <a:sym typeface="+mn-ea"/>
                </a:rPr>
                <a:t>: </a:t>
              </a:r>
              <a:r>
                <a:rPr lang="en-US" sz="1920">
                  <a:solidFill>
                    <a:srgbClr val="000000"/>
                  </a:solidFill>
                  <a:latin typeface="+mj-lt"/>
                </a:rPr>
                <a:t>Regression is a supervised learning technique used to predict continuous numerical values from input variables.</a:t>
              </a:r>
              <a:endParaRPr sz="1920">
                <a:solidFill>
                  <a:srgbClr val="000000"/>
                </a:solidFill>
                <a:latin typeface="+mj-lt"/>
                <a:ea typeface="Calibri" panose="020F0502020204030204" pitchFamily="34" charset="0"/>
                <a:cs typeface="Calibri" panose="020F0502020204030204" pitchFamily="34" charset="0"/>
                <a:sym typeface="+mn-ea"/>
              </a:endParaRPr>
            </a:p>
          </p:txBody>
        </p:sp>
      </p:grpSp>
      <p:pic>
        <p:nvPicPr>
          <p:cNvPr id="4" name="Picture 3">
            <a:extLst>
              <a:ext uri="{FF2B5EF4-FFF2-40B4-BE49-F238E27FC236}">
                <a16:creationId xmlns:a16="http://schemas.microsoft.com/office/drawing/2014/main" id="{3E6646AC-E892-55DD-7999-CF381F302F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07499" y="2351529"/>
            <a:ext cx="5930726" cy="2963422"/>
          </a:xfrm>
          <a:prstGeom prst="rect">
            <a:avLst/>
          </a:prstGeom>
        </p:spPr>
      </p:pic>
    </p:spTree>
    <p:extLst>
      <p:ext uri="{BB962C8B-B14F-4D97-AF65-F5344CB8AC3E}">
        <p14:creationId xmlns:p14="http://schemas.microsoft.com/office/powerpoint/2010/main" val="133314692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A3D4-2FA0-EC3C-A293-04D62D7FE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71335-EC10-7231-43C5-9B3E92A23A29}"/>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Types of Machine Learning(ML)</a:t>
            </a:r>
          </a:p>
        </p:txBody>
      </p:sp>
      <p:sp>
        <p:nvSpPr>
          <p:cNvPr id="7" name="Freeform: Shape 6">
            <a:extLst>
              <a:ext uri="{FF2B5EF4-FFF2-40B4-BE49-F238E27FC236}">
                <a16:creationId xmlns:a16="http://schemas.microsoft.com/office/drawing/2014/main" id="{21C41CF1-58AC-0CF2-9E39-2B636A0A815B}"/>
              </a:ext>
            </a:extLst>
          </p:cNvPr>
          <p:cNvSpPr/>
          <p:nvPr/>
        </p:nvSpPr>
        <p:spPr>
          <a:xfrm>
            <a:off x="544828" y="1696689"/>
            <a:ext cx="7683246" cy="1335596"/>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algn="just" defTabSz="906780">
              <a:lnSpc>
                <a:spcPct val="90000"/>
              </a:lnSpc>
              <a:spcBef>
                <a:spcPct val="0"/>
              </a:spcBef>
              <a:spcAft>
                <a:spcPct val="35000"/>
              </a:spcAft>
              <a:buFont typeface="Arial" panose="020B0604020202020204" pitchFamily="34" charset="0"/>
              <a:buChar char="•"/>
            </a:pPr>
            <a:r>
              <a:rPr lang="en-US" sz="1920" b="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Unsupervised Learning</a:t>
            </a:r>
            <a:r>
              <a:rPr 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 </a:t>
            </a:r>
            <a:r>
              <a:rPr lang="en-US"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Unsupervised learning involves training algorithms on data without labeled targets, aiming to uncover hidden patterns or relationships, unlike supervised learning which uses specific labeled data for prediction or classification.</a:t>
            </a:r>
            <a:endPar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8" name="Freeform: Shape 7">
            <a:extLst>
              <a:ext uri="{FF2B5EF4-FFF2-40B4-BE49-F238E27FC236}">
                <a16:creationId xmlns:a16="http://schemas.microsoft.com/office/drawing/2014/main" id="{E4E4D2A6-E02B-E3B9-E572-DF31F6CE2B0B}"/>
              </a:ext>
            </a:extLst>
          </p:cNvPr>
          <p:cNvSpPr/>
          <p:nvPr/>
        </p:nvSpPr>
        <p:spPr>
          <a:xfrm>
            <a:off x="544827" y="3447001"/>
            <a:ext cx="7683246" cy="1335598"/>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lang="en-IN" sz="192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Some key problems within unsupervised ML are:</a:t>
            </a:r>
            <a:endParaRPr lang="en-IN" sz="192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891540" lvl="1" indent="-342900" defTabSz="906780">
              <a:lnSpc>
                <a:spcPct val="90000"/>
              </a:lnSpc>
              <a:spcBef>
                <a:spcPct val="0"/>
              </a:spcBef>
              <a:spcAft>
                <a:spcPct val="35000"/>
              </a:spcAft>
              <a:buFont typeface="Arial" panose="020B0604020202020204" pitchFamily="34" charset="0"/>
              <a:buChar char="•"/>
            </a:pPr>
            <a:r>
              <a:rPr lang="en-IN" sz="168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Clustering</a:t>
            </a:r>
          </a:p>
          <a:p>
            <a:pPr marL="891540" lvl="1" indent="-342900" defTabSz="906780">
              <a:lnSpc>
                <a:spcPct val="90000"/>
              </a:lnSpc>
              <a:spcBef>
                <a:spcPct val="0"/>
              </a:spcBef>
              <a:spcAft>
                <a:spcPct val="35000"/>
              </a:spcAft>
              <a:buFont typeface="Arial" panose="020B0604020202020204" pitchFamily="34" charset="0"/>
              <a:buChar char="•"/>
            </a:pPr>
            <a:r>
              <a:rPr lang="en-US" sz="168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Dimensionality Reduction</a:t>
            </a:r>
          </a:p>
          <a:p>
            <a:pPr marL="891540" lvl="1" indent="-342900" defTabSz="906780">
              <a:lnSpc>
                <a:spcPct val="90000"/>
              </a:lnSpc>
              <a:spcBef>
                <a:spcPct val="0"/>
              </a:spcBef>
              <a:spcAft>
                <a:spcPct val="35000"/>
              </a:spcAft>
              <a:buFont typeface="Arial" panose="020B0604020202020204" pitchFamily="34" charset="0"/>
              <a:buChar char="•"/>
            </a:pPr>
            <a:r>
              <a:rPr lang="en-US" sz="168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Association Rule Mining</a:t>
            </a:r>
          </a:p>
        </p:txBody>
      </p:sp>
      <p:sp>
        <p:nvSpPr>
          <p:cNvPr id="9" name="Freeform: Shape 8">
            <a:extLst>
              <a:ext uri="{FF2B5EF4-FFF2-40B4-BE49-F238E27FC236}">
                <a16:creationId xmlns:a16="http://schemas.microsoft.com/office/drawing/2014/main" id="{5E632302-B3BD-A449-3456-D6D6D9CE111C}"/>
              </a:ext>
            </a:extLst>
          </p:cNvPr>
          <p:cNvSpPr/>
          <p:nvPr/>
        </p:nvSpPr>
        <p:spPr>
          <a:xfrm>
            <a:off x="544826" y="5197315"/>
            <a:ext cx="7683246" cy="1967484"/>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algn="just" defTabSz="906780">
              <a:lnSpc>
                <a:spcPct val="90000"/>
              </a:lnSpc>
              <a:spcBef>
                <a:spcPct val="0"/>
              </a:spcBef>
              <a:spcAft>
                <a:spcPct val="35000"/>
              </a:spcAft>
              <a:buFont typeface="Arial" panose="020B0604020202020204" pitchFamily="34" charset="0"/>
              <a:buChar char="•"/>
            </a:pPr>
            <a:r>
              <a:rPr lang="en-US" sz="1920" b="1">
                <a:solidFill>
                  <a:srgbClr val="000000"/>
                </a:solidFill>
                <a:latin typeface="+mj-lt"/>
                <a:ea typeface="Calibri" panose="020F0502020204030204" pitchFamily="34" charset="0"/>
                <a:cs typeface="Calibri" panose="020F0502020204030204" pitchFamily="34" charset="0"/>
              </a:rPr>
              <a:t>Clustering</a:t>
            </a:r>
            <a:r>
              <a:rPr lang="en-IN" altLang="en-US" sz="1920">
                <a:solidFill>
                  <a:srgbClr val="000000"/>
                </a:solidFill>
                <a:latin typeface="+mj-lt"/>
                <a:ea typeface="Calibri" panose="020F0502020204030204" pitchFamily="34" charset="0"/>
                <a:cs typeface="Calibri" panose="020F0502020204030204" pitchFamily="34" charset="0"/>
              </a:rPr>
              <a:t>: </a:t>
            </a:r>
            <a:r>
              <a:rPr lang="en-US" sz="1920">
                <a:solidFill>
                  <a:srgbClr val="000000"/>
                </a:solidFill>
                <a:latin typeface="+mj-lt"/>
              </a:rPr>
              <a:t>Clustering is the process of grouping similar data points using their characteristics in unsupervised learning.</a:t>
            </a:r>
          </a:p>
          <a:p>
            <a:pPr marL="342900" indent="-342900" algn="just" defTabSz="906780">
              <a:lnSpc>
                <a:spcPct val="90000"/>
              </a:lnSpc>
              <a:spcBef>
                <a:spcPct val="0"/>
              </a:spcBef>
              <a:spcAft>
                <a:spcPct val="35000"/>
              </a:spcAft>
              <a:buFont typeface="Arial" panose="020B0604020202020204" pitchFamily="34" charset="0"/>
              <a:buChar char="•"/>
            </a:pPr>
            <a:r>
              <a:rPr lang="en-US" sz="1920" b="1">
                <a:solidFill>
                  <a:srgbClr val="000000"/>
                </a:solidFill>
                <a:latin typeface="+mj-lt"/>
                <a:ea typeface="Calibri" panose="020F0502020204030204" pitchFamily="34" charset="0"/>
                <a:cs typeface="Calibri" panose="020F0502020204030204" pitchFamily="34" charset="0"/>
              </a:rPr>
              <a:t>Dimensionality reduction</a:t>
            </a:r>
            <a:r>
              <a:rPr lang="en-IN" altLang="en-US" sz="1920">
                <a:solidFill>
                  <a:srgbClr val="000000"/>
                </a:solidFill>
                <a:latin typeface="+mj-lt"/>
                <a:ea typeface="Calibri" panose="020F0502020204030204" pitchFamily="34" charset="0"/>
                <a:cs typeface="Calibri" panose="020F0502020204030204" pitchFamily="34" charset="0"/>
              </a:rPr>
              <a:t>: </a:t>
            </a:r>
            <a:r>
              <a:rPr lang="en-US" sz="1920">
                <a:solidFill>
                  <a:srgbClr val="000000"/>
                </a:solidFill>
                <a:latin typeface="+mj-lt"/>
              </a:rPr>
              <a:t>Dimensionality reduction aims to simplify datasets by reducing features while maintaining critical information.</a:t>
            </a:r>
            <a:endParaRPr lang="en-US" sz="1920">
              <a:solidFill>
                <a:srgbClr val="000000"/>
              </a:solidFill>
              <a:latin typeface="+mj-lt"/>
              <a:ea typeface="Calibri" panose="020F0502020204030204" pitchFamily="34" charset="0"/>
              <a:cs typeface="Calibri" panose="020F0502020204030204" pitchFamily="34" charset="0"/>
            </a:endParaRPr>
          </a:p>
          <a:p>
            <a:pPr marL="342900" indent="-342900" algn="just" defTabSz="906780">
              <a:lnSpc>
                <a:spcPct val="90000"/>
              </a:lnSpc>
              <a:spcBef>
                <a:spcPct val="0"/>
              </a:spcBef>
              <a:spcAft>
                <a:spcPct val="35000"/>
              </a:spcAft>
              <a:buFont typeface="Arial" panose="020B0604020202020204" pitchFamily="34" charset="0"/>
              <a:buChar char="•"/>
            </a:pPr>
            <a:r>
              <a:rPr lang="en-US" sz="1920" b="1">
                <a:solidFill>
                  <a:srgbClr val="000000"/>
                </a:solidFill>
                <a:latin typeface="+mj-lt"/>
                <a:ea typeface="Calibri" panose="020F0502020204030204" pitchFamily="34" charset="0"/>
                <a:cs typeface="Calibri" panose="020F0502020204030204" pitchFamily="34" charset="0"/>
                <a:sym typeface="+mn-ea"/>
              </a:rPr>
              <a:t>Association Rule Mining</a:t>
            </a:r>
            <a:r>
              <a:rPr lang="en-IN" altLang="en-US" sz="1920">
                <a:solidFill>
                  <a:srgbClr val="000000"/>
                </a:solidFill>
                <a:latin typeface="+mj-lt"/>
                <a:ea typeface="Calibri" panose="020F0502020204030204" pitchFamily="34" charset="0"/>
                <a:cs typeface="Calibri" panose="020F0502020204030204" pitchFamily="34" charset="0"/>
                <a:sym typeface="+mn-ea"/>
              </a:rPr>
              <a:t>: </a:t>
            </a:r>
            <a:r>
              <a:rPr lang="en-US" sz="1920">
                <a:solidFill>
                  <a:srgbClr val="000000"/>
                </a:solidFill>
                <a:latin typeface="+mj-lt"/>
              </a:rPr>
              <a:t>Association Rule Mining identifies hidden patterns and relationships within transactional or categorical datasets</a:t>
            </a:r>
            <a:r>
              <a:rPr lang="en-US" sz="1920">
                <a:solidFill>
                  <a:srgbClr val="000000"/>
                </a:solidFill>
                <a:latin typeface="+mj-lt"/>
                <a:ea typeface="Calibri" panose="020F0502020204030204" pitchFamily="34" charset="0"/>
                <a:cs typeface="Calibri" panose="020F0502020204030204" pitchFamily="34" charset="0"/>
              </a:rPr>
              <a:t>.</a:t>
            </a:r>
          </a:p>
        </p:txBody>
      </p:sp>
      <p:pic>
        <p:nvPicPr>
          <p:cNvPr id="5" name="Picture 4" descr="Insupervised ML">
            <a:extLst>
              <a:ext uri="{FF2B5EF4-FFF2-40B4-BE49-F238E27FC236}">
                <a16:creationId xmlns:a16="http://schemas.microsoft.com/office/drawing/2014/main" id="{ABCFEE6E-AEAB-0EBE-716F-61C3651B215B}"/>
              </a:ext>
            </a:extLst>
          </p:cNvPr>
          <p:cNvPicPr>
            <a:picLocks noChangeAspect="1"/>
          </p:cNvPicPr>
          <p:nvPr/>
        </p:nvPicPr>
        <p:blipFill>
          <a:blip r:embed="rId2"/>
          <a:stretch>
            <a:fillRect/>
          </a:stretch>
        </p:blipFill>
        <p:spPr>
          <a:xfrm>
            <a:off x="8526781" y="2180845"/>
            <a:ext cx="5830062" cy="3868674"/>
          </a:xfrm>
          <a:prstGeom prst="rect">
            <a:avLst/>
          </a:prstGeom>
        </p:spPr>
      </p:pic>
    </p:spTree>
    <p:extLst>
      <p:ext uri="{BB962C8B-B14F-4D97-AF65-F5344CB8AC3E}">
        <p14:creationId xmlns:p14="http://schemas.microsoft.com/office/powerpoint/2010/main" val="3745244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750"/>
                                        <p:tgtEl>
                                          <p:spTgt spid="7">
                                            <p:bg/>
                                          </p:spTgt>
                                        </p:tgtEl>
                                      </p:cBhvr>
                                    </p:animEffect>
                                    <p:anim calcmode="lin" valueType="num">
                                      <p:cBhvr>
                                        <p:cTn id="8" dur="750" fill="hold"/>
                                        <p:tgtEl>
                                          <p:spTgt spid="7">
                                            <p:bg/>
                                          </p:spTgt>
                                        </p:tgtEl>
                                        <p:attrNameLst>
                                          <p:attrName>ppt_x</p:attrName>
                                        </p:attrNameLst>
                                      </p:cBhvr>
                                      <p:tavLst>
                                        <p:tav tm="0">
                                          <p:val>
                                            <p:strVal val="#ppt_x"/>
                                          </p:val>
                                        </p:tav>
                                        <p:tav tm="100000">
                                          <p:val>
                                            <p:strVal val="#ppt_x"/>
                                          </p:val>
                                        </p:tav>
                                      </p:tavLst>
                                    </p:anim>
                                    <p:anim calcmode="lin" valueType="num">
                                      <p:cBhvr>
                                        <p:cTn id="9" dur="75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animEffect transition="in" filter="fade">
                                      <p:cBhvr>
                                        <p:cTn id="19" dur="750"/>
                                        <p:tgtEl>
                                          <p:spTgt spid="8">
                                            <p:bg/>
                                          </p:spTgt>
                                        </p:tgtEl>
                                      </p:cBhvr>
                                    </p:animEffect>
                                    <p:anim calcmode="lin" valueType="num">
                                      <p:cBhvr>
                                        <p:cTn id="20" dur="750" fill="hold"/>
                                        <p:tgtEl>
                                          <p:spTgt spid="8">
                                            <p:bg/>
                                          </p:spTgt>
                                        </p:tgtEl>
                                        <p:attrNameLst>
                                          <p:attrName>ppt_x</p:attrName>
                                        </p:attrNameLst>
                                      </p:cBhvr>
                                      <p:tavLst>
                                        <p:tav tm="0">
                                          <p:val>
                                            <p:strVal val="#ppt_x"/>
                                          </p:val>
                                        </p:tav>
                                        <p:tav tm="100000">
                                          <p:val>
                                            <p:strVal val="#ppt_x"/>
                                          </p:val>
                                        </p:tav>
                                      </p:tavLst>
                                    </p:anim>
                                    <p:anim calcmode="lin" valueType="num">
                                      <p:cBhvr>
                                        <p:cTn id="21" dur="75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wipe(left)">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9">
                                            <p:bg/>
                                          </p:spTgt>
                                        </p:tgtEl>
                                        <p:attrNameLst>
                                          <p:attrName>style.visibility</p:attrName>
                                        </p:attrNameLst>
                                      </p:cBhvr>
                                      <p:to>
                                        <p:strVal val="visible"/>
                                      </p:to>
                                    </p:set>
                                    <p:animEffect transition="in" filter="fade">
                                      <p:cBhvr>
                                        <p:cTn id="40" dur="750"/>
                                        <p:tgtEl>
                                          <p:spTgt spid="9">
                                            <p:bg/>
                                          </p:spTgt>
                                        </p:tgtEl>
                                      </p:cBhvr>
                                    </p:animEffect>
                                    <p:anim calcmode="lin" valueType="num">
                                      <p:cBhvr>
                                        <p:cTn id="41" dur="750" fill="hold"/>
                                        <p:tgtEl>
                                          <p:spTgt spid="9">
                                            <p:bg/>
                                          </p:spTgt>
                                        </p:tgtEl>
                                        <p:attrNameLst>
                                          <p:attrName>ppt_x</p:attrName>
                                        </p:attrNameLst>
                                      </p:cBhvr>
                                      <p:tavLst>
                                        <p:tav tm="0">
                                          <p:val>
                                            <p:strVal val="#ppt_x"/>
                                          </p:val>
                                        </p:tav>
                                        <p:tav tm="100000">
                                          <p:val>
                                            <p:strVal val="#ppt_x"/>
                                          </p:val>
                                        </p:tav>
                                      </p:tavLst>
                                    </p:anim>
                                    <p:anim calcmode="lin" valueType="num">
                                      <p:cBhvr>
                                        <p:cTn id="42" dur="750" fill="hold"/>
                                        <p:tgtEl>
                                          <p:spTgt spid="9">
                                            <p:bg/>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animEffect transition="in" filter="wipe(left)">
                                      <p:cBhvr>
                                        <p:cTn id="47" dur="500"/>
                                        <p:tgtEl>
                                          <p:spTgt spid="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Effect transition="in" filter="wipe(left)">
                                      <p:cBhvr>
                                        <p:cTn id="52" dur="500"/>
                                        <p:tgtEl>
                                          <p:spTgt spid="9">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wipe(left)">
                                      <p:cBhvr>
                                        <p:cTn id="5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uiExpand="1" build="p" animBg="1"/>
      <p:bldP spid="9"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FA467-38CF-9A43-9980-A33A4CC704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4DCC2-6F31-237E-2A34-0BD73A207E3A}"/>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Types of Machine Learning(ML)</a:t>
            </a:r>
          </a:p>
        </p:txBody>
      </p:sp>
      <p:sp>
        <p:nvSpPr>
          <p:cNvPr id="7" name="Freeform: Shape 6">
            <a:extLst>
              <a:ext uri="{FF2B5EF4-FFF2-40B4-BE49-F238E27FC236}">
                <a16:creationId xmlns:a16="http://schemas.microsoft.com/office/drawing/2014/main" id="{FD03B05C-DA11-2E56-CB11-E5442D47D889}"/>
              </a:ext>
            </a:extLst>
          </p:cNvPr>
          <p:cNvSpPr/>
          <p:nvPr/>
        </p:nvSpPr>
        <p:spPr>
          <a:xfrm>
            <a:off x="613411" y="1568958"/>
            <a:ext cx="7683246" cy="1711452"/>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sz="1920" b="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Reinforcement Learning</a:t>
            </a:r>
            <a:r>
              <a:rPr lang="en-IN"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a:t>
            </a:r>
            <a:r>
              <a:rPr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 is a type of machine learning paradigm that focuses on training agents to make a sequence of decisions in an environment in order to maximize a cumulative reward signal. It is commonly used in situations where the optimal action is not known beforehand, and the agent must explore and learn from interactions with the environment.</a:t>
            </a:r>
          </a:p>
        </p:txBody>
      </p:sp>
      <p:sp>
        <p:nvSpPr>
          <p:cNvPr id="8" name="Freeform: Shape 7">
            <a:extLst>
              <a:ext uri="{FF2B5EF4-FFF2-40B4-BE49-F238E27FC236}">
                <a16:creationId xmlns:a16="http://schemas.microsoft.com/office/drawing/2014/main" id="{D4868724-F60A-EEF4-94CD-5B7D2E0D5D3C}"/>
              </a:ext>
            </a:extLst>
          </p:cNvPr>
          <p:cNvSpPr/>
          <p:nvPr/>
        </p:nvSpPr>
        <p:spPr>
          <a:xfrm>
            <a:off x="613411" y="3402330"/>
            <a:ext cx="7683246" cy="3785616"/>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lang="en-IN"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Reinforcement Learning (RL) can be categorized into several types and approaches, depending on the problem setting and learning methodology. Here are some of the types of RL:</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Model-Free RL</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Model-Based RL</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Deep Reinforcement Learning</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Inverse Reinforcement Learning</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Multi-Agent Reinforcement Learning (MARL)</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Imitation Learning</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Transfer Learning</a:t>
            </a:r>
          </a:p>
          <a:p>
            <a:pPr marL="891540" lvl="1" indent="-342900" defTabSz="906780">
              <a:lnSpc>
                <a:spcPct val="90000"/>
              </a:lnSpc>
              <a:spcBef>
                <a:spcPct val="0"/>
              </a:spcBef>
              <a:spcAft>
                <a:spcPct val="35000"/>
              </a:spcAft>
              <a:buFont typeface="Arial" panose="020B0604020202020204" pitchFamily="34" charset="0"/>
              <a:buChar char="•"/>
            </a:pPr>
            <a:r>
              <a:rPr lang="en-IN" sz="168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Meta-Learning</a:t>
            </a:r>
          </a:p>
        </p:txBody>
      </p:sp>
      <p:pic>
        <p:nvPicPr>
          <p:cNvPr id="10" name="Picture 9" descr="AI Learning Bot">
            <a:extLst>
              <a:ext uri="{FF2B5EF4-FFF2-40B4-BE49-F238E27FC236}">
                <a16:creationId xmlns:a16="http://schemas.microsoft.com/office/drawing/2014/main" id="{F8EBAE60-2433-6B15-11EE-8E59BF374635}"/>
              </a:ext>
            </a:extLst>
          </p:cNvPr>
          <p:cNvPicPr>
            <a:picLocks noChangeAspect="1"/>
          </p:cNvPicPr>
          <p:nvPr/>
        </p:nvPicPr>
        <p:blipFill>
          <a:blip r:embed="rId2"/>
          <a:stretch>
            <a:fillRect/>
          </a:stretch>
        </p:blipFill>
        <p:spPr>
          <a:xfrm>
            <a:off x="8587740" y="1350264"/>
            <a:ext cx="5692140" cy="5715000"/>
          </a:xfrm>
          <a:prstGeom prst="rect">
            <a:avLst/>
          </a:prstGeom>
        </p:spPr>
      </p:pic>
    </p:spTree>
    <p:extLst>
      <p:ext uri="{BB962C8B-B14F-4D97-AF65-F5344CB8AC3E}">
        <p14:creationId xmlns:p14="http://schemas.microsoft.com/office/powerpoint/2010/main" val="1754579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750"/>
                                        <p:tgtEl>
                                          <p:spTgt spid="7">
                                            <p:bg/>
                                          </p:spTgt>
                                        </p:tgtEl>
                                      </p:cBhvr>
                                    </p:animEffect>
                                    <p:anim calcmode="lin" valueType="num">
                                      <p:cBhvr>
                                        <p:cTn id="8" dur="750" fill="hold"/>
                                        <p:tgtEl>
                                          <p:spTgt spid="7">
                                            <p:bg/>
                                          </p:spTgt>
                                        </p:tgtEl>
                                        <p:attrNameLst>
                                          <p:attrName>ppt_x</p:attrName>
                                        </p:attrNameLst>
                                      </p:cBhvr>
                                      <p:tavLst>
                                        <p:tav tm="0">
                                          <p:val>
                                            <p:strVal val="#ppt_x"/>
                                          </p:val>
                                        </p:tav>
                                        <p:tav tm="100000">
                                          <p:val>
                                            <p:strVal val="#ppt_x"/>
                                          </p:val>
                                        </p:tav>
                                      </p:tavLst>
                                    </p:anim>
                                    <p:anim calcmode="lin" valueType="num">
                                      <p:cBhvr>
                                        <p:cTn id="9" dur="75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animEffect transition="in" filter="fade">
                                      <p:cBhvr>
                                        <p:cTn id="19" dur="750"/>
                                        <p:tgtEl>
                                          <p:spTgt spid="8">
                                            <p:bg/>
                                          </p:spTgt>
                                        </p:tgtEl>
                                      </p:cBhvr>
                                    </p:animEffect>
                                    <p:anim calcmode="lin" valueType="num">
                                      <p:cBhvr>
                                        <p:cTn id="20" dur="750" fill="hold"/>
                                        <p:tgtEl>
                                          <p:spTgt spid="8">
                                            <p:bg/>
                                          </p:spTgt>
                                        </p:tgtEl>
                                        <p:attrNameLst>
                                          <p:attrName>ppt_x</p:attrName>
                                        </p:attrNameLst>
                                      </p:cBhvr>
                                      <p:tavLst>
                                        <p:tav tm="0">
                                          <p:val>
                                            <p:strVal val="#ppt_x"/>
                                          </p:val>
                                        </p:tav>
                                        <p:tav tm="100000">
                                          <p:val>
                                            <p:strVal val="#ppt_x"/>
                                          </p:val>
                                        </p:tav>
                                      </p:tavLst>
                                    </p:anim>
                                    <p:anim calcmode="lin" valueType="num">
                                      <p:cBhvr>
                                        <p:cTn id="21" dur="75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wipe(left)">
                                      <p:cBhvr>
                                        <p:cTn id="35" dur="500"/>
                                        <p:tgtEl>
                                          <p:spTgt spid="8">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xEl>
                                              <p:pRg st="4" end="4"/>
                                            </p:txEl>
                                          </p:spTgt>
                                        </p:tgtEl>
                                        <p:attrNameLst>
                                          <p:attrName>style.visibility</p:attrName>
                                        </p:attrNameLst>
                                      </p:cBhvr>
                                      <p:to>
                                        <p:strVal val="visible"/>
                                      </p:to>
                                    </p:set>
                                    <p:animEffect transition="in" filter="wipe(left)">
                                      <p:cBhvr>
                                        <p:cTn id="38" dur="500"/>
                                        <p:tgtEl>
                                          <p:spTgt spid="8">
                                            <p:txEl>
                                              <p:pRg st="4" end="4"/>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Effect transition="in" filter="wipe(left)">
                                      <p:cBhvr>
                                        <p:cTn id="41" dur="500"/>
                                        <p:tgtEl>
                                          <p:spTgt spid="8">
                                            <p:txEl>
                                              <p:pRg st="5" end="5"/>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animEffect transition="in" filter="wipe(left)">
                                      <p:cBhvr>
                                        <p:cTn id="44" dur="500"/>
                                        <p:tgtEl>
                                          <p:spTgt spid="8">
                                            <p:txEl>
                                              <p:pRg st="6" end="6"/>
                                            </p:txEl>
                                          </p:spTgt>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wipe(left)">
                                      <p:cBhvr>
                                        <p:cTn id="47" dur="500"/>
                                        <p:tgtEl>
                                          <p:spTgt spid="8">
                                            <p:txEl>
                                              <p:pRg st="7" end="7"/>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wipe(left)">
                                      <p:cBhvr>
                                        <p:cTn id="5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uiExpand="1"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AB53D-41A8-FA14-87C6-C5A2DAE8E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7A46C-B043-CC4D-BBC4-3E5799A1C9C2}"/>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Applications of Machine Learning(ML)</a:t>
            </a:r>
          </a:p>
        </p:txBody>
      </p:sp>
      <p:sp>
        <p:nvSpPr>
          <p:cNvPr id="7" name="Freeform: Shape 6">
            <a:extLst>
              <a:ext uri="{FF2B5EF4-FFF2-40B4-BE49-F238E27FC236}">
                <a16:creationId xmlns:a16="http://schemas.microsoft.com/office/drawing/2014/main" id="{973AFB39-8943-0C9D-CE55-C985E76B1B53}"/>
              </a:ext>
            </a:extLst>
          </p:cNvPr>
          <p:cNvSpPr/>
          <p:nvPr/>
        </p:nvSpPr>
        <p:spPr>
          <a:xfrm>
            <a:off x="613411" y="1797558"/>
            <a:ext cx="7683246" cy="1371600"/>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Supervised Learning: </a:t>
            </a:r>
            <a:r>
              <a:rPr 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Sentiment Analysis</a:t>
            </a:r>
            <a:r>
              <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Spam Detection, Image Classification, Predictive Analytics, Medical Diagnosis, etc.</a:t>
            </a:r>
          </a:p>
        </p:txBody>
      </p:sp>
      <p:sp>
        <p:nvSpPr>
          <p:cNvPr id="8" name="Freeform: Shape 7">
            <a:extLst>
              <a:ext uri="{FF2B5EF4-FFF2-40B4-BE49-F238E27FC236}">
                <a16:creationId xmlns:a16="http://schemas.microsoft.com/office/drawing/2014/main" id="{D9648C5D-859C-0472-839F-49DE5598CECD}"/>
              </a:ext>
            </a:extLst>
          </p:cNvPr>
          <p:cNvSpPr/>
          <p:nvPr/>
        </p:nvSpPr>
        <p:spPr>
          <a:xfrm>
            <a:off x="613411" y="3429000"/>
            <a:ext cx="7683246" cy="1371600"/>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sym typeface="+mn-ea"/>
              </a:rPr>
              <a:t>Unsupervised Learning: Customer Segmentation, Anomaly Detection, Document Clustering,  Feature Selection, Data Visualization, Data Visualization, etc.</a:t>
            </a:r>
          </a:p>
        </p:txBody>
      </p:sp>
      <p:sp>
        <p:nvSpPr>
          <p:cNvPr id="9" name="Freeform: Shape 8">
            <a:extLst>
              <a:ext uri="{FF2B5EF4-FFF2-40B4-BE49-F238E27FC236}">
                <a16:creationId xmlns:a16="http://schemas.microsoft.com/office/drawing/2014/main" id="{61254B56-E309-ECEB-23BE-E22DEA4611A1}"/>
              </a:ext>
            </a:extLst>
          </p:cNvPr>
          <p:cNvSpPr/>
          <p:nvPr/>
        </p:nvSpPr>
        <p:spPr>
          <a:xfrm>
            <a:off x="613411" y="5060443"/>
            <a:ext cx="7683246" cy="1370838"/>
          </a:xfrm>
          <a:custGeom>
            <a:avLst/>
            <a:gdLst>
              <a:gd name="connsiteX0" fmla="*/ 0 w 6402787"/>
              <a:gd name="connsiteY0" fmla="*/ 150421 h 902508"/>
              <a:gd name="connsiteX1" fmla="*/ 150421 w 6402787"/>
              <a:gd name="connsiteY1" fmla="*/ 0 h 902508"/>
              <a:gd name="connsiteX2" fmla="*/ 6252366 w 6402787"/>
              <a:gd name="connsiteY2" fmla="*/ 0 h 902508"/>
              <a:gd name="connsiteX3" fmla="*/ 6402787 w 6402787"/>
              <a:gd name="connsiteY3" fmla="*/ 150421 h 902508"/>
              <a:gd name="connsiteX4" fmla="*/ 6402787 w 6402787"/>
              <a:gd name="connsiteY4" fmla="*/ 752087 h 902508"/>
              <a:gd name="connsiteX5" fmla="*/ 6252366 w 6402787"/>
              <a:gd name="connsiteY5" fmla="*/ 902508 h 902508"/>
              <a:gd name="connsiteX6" fmla="*/ 150421 w 6402787"/>
              <a:gd name="connsiteY6" fmla="*/ 902508 h 902508"/>
              <a:gd name="connsiteX7" fmla="*/ 0 w 6402787"/>
              <a:gd name="connsiteY7" fmla="*/ 752087 h 902508"/>
              <a:gd name="connsiteX8" fmla="*/ 0 w 6402787"/>
              <a:gd name="connsiteY8" fmla="*/ 150421 h 90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2787" h="902508">
                <a:moveTo>
                  <a:pt x="0" y="150421"/>
                </a:moveTo>
                <a:cubicBezTo>
                  <a:pt x="0" y="67346"/>
                  <a:pt x="67346" y="0"/>
                  <a:pt x="150421" y="0"/>
                </a:cubicBezTo>
                <a:lnTo>
                  <a:pt x="6252366" y="0"/>
                </a:lnTo>
                <a:cubicBezTo>
                  <a:pt x="6335441" y="0"/>
                  <a:pt x="6402787" y="67346"/>
                  <a:pt x="6402787" y="150421"/>
                </a:cubicBezTo>
                <a:lnTo>
                  <a:pt x="6402787" y="752087"/>
                </a:lnTo>
                <a:cubicBezTo>
                  <a:pt x="6402787" y="835162"/>
                  <a:pt x="6335441" y="902508"/>
                  <a:pt x="6252366" y="902508"/>
                </a:cubicBezTo>
                <a:lnTo>
                  <a:pt x="150421" y="902508"/>
                </a:lnTo>
                <a:cubicBezTo>
                  <a:pt x="67346" y="902508"/>
                  <a:pt x="0" y="835162"/>
                  <a:pt x="0" y="752087"/>
                </a:cubicBezTo>
                <a:lnTo>
                  <a:pt x="0" y="150421"/>
                </a:lnTo>
                <a:close/>
              </a:path>
            </a:pathLst>
          </a:custGeom>
          <a:solidFill>
            <a:schemeClr val="accent1">
              <a:lumMod val="20000"/>
              <a:lumOff val="80000"/>
            </a:schemeClr>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0592" tIns="130592" rIns="130592" bIns="130592" numCol="1" spcCol="1270" anchor="ctr" anchorCtr="0">
            <a:noAutofit/>
          </a:bodyPr>
          <a:lstStyle/>
          <a:p>
            <a:pPr marL="342900" indent="-342900" defTabSz="906780">
              <a:lnSpc>
                <a:spcPct val="90000"/>
              </a:lnSpc>
              <a:spcBef>
                <a:spcPct val="0"/>
              </a:spcBef>
              <a:spcAft>
                <a:spcPct val="35000"/>
              </a:spcAft>
              <a:buFont typeface="Arial" panose="020B0604020202020204" pitchFamily="34" charset="0"/>
              <a:buChar char="•"/>
            </a:pPr>
            <a:r>
              <a:rPr 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Reinforcement Learning:</a:t>
            </a:r>
            <a:r>
              <a:rPr lang="en-IN" altLang="en-US" sz="192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Robotics, Game Playing, Recommendation Systems, Autonomous Vehicles, Natural Language Processing, Drug Discovery, Adaptive Treatment Planning, etc.</a:t>
            </a:r>
          </a:p>
        </p:txBody>
      </p:sp>
      <p:pic>
        <p:nvPicPr>
          <p:cNvPr id="6" name="Picture 5">
            <a:extLst>
              <a:ext uri="{FF2B5EF4-FFF2-40B4-BE49-F238E27FC236}">
                <a16:creationId xmlns:a16="http://schemas.microsoft.com/office/drawing/2014/main" id="{B9226719-E645-2679-346E-82EEF399F94B}"/>
              </a:ext>
            </a:extLst>
          </p:cNvPr>
          <p:cNvPicPr>
            <a:picLocks noChangeAspect="1"/>
          </p:cNvPicPr>
          <p:nvPr/>
        </p:nvPicPr>
        <p:blipFill>
          <a:blip r:embed="rId2"/>
          <a:stretch>
            <a:fillRect/>
          </a:stretch>
        </p:blipFill>
        <p:spPr>
          <a:xfrm>
            <a:off x="8474926" y="637724"/>
            <a:ext cx="6006047" cy="6347400"/>
          </a:xfrm>
          <a:prstGeom prst="rect">
            <a:avLst/>
          </a:prstGeom>
        </p:spPr>
      </p:pic>
    </p:spTree>
    <p:extLst>
      <p:ext uri="{BB962C8B-B14F-4D97-AF65-F5344CB8AC3E}">
        <p14:creationId xmlns:p14="http://schemas.microsoft.com/office/powerpoint/2010/main" val="1937355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750"/>
                                        <p:tgtEl>
                                          <p:spTgt spid="7">
                                            <p:bg/>
                                          </p:spTgt>
                                        </p:tgtEl>
                                      </p:cBhvr>
                                    </p:animEffect>
                                    <p:anim calcmode="lin" valueType="num">
                                      <p:cBhvr>
                                        <p:cTn id="8" dur="750" fill="hold"/>
                                        <p:tgtEl>
                                          <p:spTgt spid="7">
                                            <p:bg/>
                                          </p:spTgt>
                                        </p:tgtEl>
                                        <p:attrNameLst>
                                          <p:attrName>ppt_x</p:attrName>
                                        </p:attrNameLst>
                                      </p:cBhvr>
                                      <p:tavLst>
                                        <p:tav tm="0">
                                          <p:val>
                                            <p:strVal val="#ppt_x"/>
                                          </p:val>
                                        </p:tav>
                                        <p:tav tm="100000">
                                          <p:val>
                                            <p:strVal val="#ppt_x"/>
                                          </p:val>
                                        </p:tav>
                                      </p:tavLst>
                                    </p:anim>
                                    <p:anim calcmode="lin" valueType="num">
                                      <p:cBhvr>
                                        <p:cTn id="9" dur="75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left)">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animEffect transition="in" filter="fade">
                                      <p:cBhvr>
                                        <p:cTn id="19" dur="750"/>
                                        <p:tgtEl>
                                          <p:spTgt spid="8">
                                            <p:bg/>
                                          </p:spTgt>
                                        </p:tgtEl>
                                      </p:cBhvr>
                                    </p:animEffect>
                                    <p:anim calcmode="lin" valueType="num">
                                      <p:cBhvr>
                                        <p:cTn id="20" dur="750" fill="hold"/>
                                        <p:tgtEl>
                                          <p:spTgt spid="8">
                                            <p:bg/>
                                          </p:spTgt>
                                        </p:tgtEl>
                                        <p:attrNameLst>
                                          <p:attrName>ppt_x</p:attrName>
                                        </p:attrNameLst>
                                      </p:cBhvr>
                                      <p:tavLst>
                                        <p:tav tm="0">
                                          <p:val>
                                            <p:strVal val="#ppt_x"/>
                                          </p:val>
                                        </p:tav>
                                        <p:tav tm="100000">
                                          <p:val>
                                            <p:strVal val="#ppt_x"/>
                                          </p:val>
                                        </p:tav>
                                      </p:tavLst>
                                    </p:anim>
                                    <p:anim calcmode="lin" valueType="num">
                                      <p:cBhvr>
                                        <p:cTn id="21" dur="75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750"/>
                                        <p:tgtEl>
                                          <p:spTgt spid="9">
                                            <p:bg/>
                                          </p:spTgt>
                                        </p:tgtEl>
                                      </p:cBhvr>
                                    </p:animEffect>
                                    <p:anim calcmode="lin" valueType="num">
                                      <p:cBhvr>
                                        <p:cTn id="32" dur="750" fill="hold"/>
                                        <p:tgtEl>
                                          <p:spTgt spid="9">
                                            <p:bg/>
                                          </p:spTgt>
                                        </p:tgtEl>
                                        <p:attrNameLst>
                                          <p:attrName>ppt_x</p:attrName>
                                        </p:attrNameLst>
                                      </p:cBhvr>
                                      <p:tavLst>
                                        <p:tav tm="0">
                                          <p:val>
                                            <p:strVal val="#ppt_x"/>
                                          </p:val>
                                        </p:tav>
                                        <p:tav tm="100000">
                                          <p:val>
                                            <p:strVal val="#ppt_x"/>
                                          </p:val>
                                        </p:tav>
                                      </p:tavLst>
                                    </p:anim>
                                    <p:anim calcmode="lin" valueType="num">
                                      <p:cBhvr>
                                        <p:cTn id="33" dur="750" fill="hold"/>
                                        <p:tgtEl>
                                          <p:spTgt spid="9">
                                            <p:bg/>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left)">
                                      <p:cBhvr>
                                        <p:cTn id="3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uiExpand="1" build="p" animBg="1"/>
      <p:bldP spid="9"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CF623-C27E-C6C7-FACB-B070ED860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EA376-5F08-C057-3F61-A793CCD08A8E}"/>
              </a:ext>
            </a:extLst>
          </p:cNvPr>
          <p:cNvSpPr>
            <a:spLocks noGrp="1"/>
          </p:cNvSpPr>
          <p:nvPr>
            <p:ph type="title" idx="4294967295"/>
          </p:nvPr>
        </p:nvSpPr>
        <p:spPr>
          <a:xfrm>
            <a:off x="346710" y="2702053"/>
            <a:ext cx="13936980" cy="2824734"/>
          </a:xfrm>
          <a:prstGeom prst="rect">
            <a:avLst/>
          </a:prstGeom>
        </p:spPr>
        <p:txBody>
          <a:bodyPr/>
          <a:lstStyle/>
          <a:p>
            <a:pPr algn="l"/>
            <a:r>
              <a:rPr lang="en-IN" altLang="en-US" sz="5760">
                <a:solidFill>
                  <a:srgbClr val="093684"/>
                </a:solidFill>
                <a:highlight>
                  <a:srgbClr val="F4FAFE"/>
                </a:highlight>
                <a:latin typeface="Calibri" panose="020F0502020204030204" pitchFamily="34" charset="0"/>
                <a:ea typeface="Calibri" panose="020F0502020204030204" pitchFamily="34" charset="0"/>
                <a:cs typeface="Calibri" panose="020F0502020204030204" pitchFamily="34" charset="0"/>
              </a:rPr>
              <a:t>Deep Learning (DL):</a:t>
            </a:r>
            <a:r>
              <a:rPr lang="en-US" sz="288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rPr>
              <a:t>Deep Learning is a subset of Machine Learning</a:t>
            </a:r>
            <a:r>
              <a:rPr lang="en-IN" altLang="en-US" sz="2880" spc="384">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sym typeface="+mn-ea"/>
              </a:rPr>
              <a:t>where neural networks — algorithms inspired by the human brain — learn from large amounts of data</a:t>
            </a:r>
            <a:r>
              <a:rPr lang="en-IN" altLang="en-US" sz="2880" spc="384">
                <a:solidFill>
                  <a:schemeClr val="bg1"/>
                </a:solidFill>
                <a:latin typeface="Calibri" panose="020F0502020204030204" pitchFamily="34" charset="0"/>
                <a:ea typeface="Calibri" panose="020F0502020204030204" pitchFamily="34" charset="0"/>
                <a:cs typeface="Calibri" panose="020F0502020204030204" pitchFamily="34" charset="0"/>
                <a:sym typeface="+mn-ea"/>
              </a:rPr>
              <a:t>.</a:t>
            </a:r>
            <a: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rPr>
              <a:t>.</a:t>
            </a:r>
            <a:b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rPr>
            </a:br>
            <a:b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2880" spc="384">
                <a:solidFill>
                  <a:schemeClr val="bg1"/>
                </a:solidFill>
                <a:latin typeface="Calibri" panose="020F0502020204030204" pitchFamily="34" charset="0"/>
                <a:ea typeface="Calibri" panose="020F0502020204030204" pitchFamily="34" charset="0"/>
                <a:cs typeface="Calibri" panose="020F0502020204030204" pitchFamily="34" charset="0"/>
                <a:sym typeface="+mn-ea"/>
              </a:rPr>
              <a:t>Deep Learning 	can automatically learn and improve from experience without human interventio</a:t>
            </a:r>
            <a:r>
              <a:rPr lang="en-IN" altLang="en-US" sz="2880" spc="384">
                <a:solidFill>
                  <a:schemeClr val="bg1"/>
                </a:solidFill>
                <a:latin typeface="Calibri" panose="020F0502020204030204" pitchFamily="34" charset="0"/>
                <a:ea typeface="Calibri" panose="020F0502020204030204" pitchFamily="34" charset="0"/>
                <a:cs typeface="Calibri" panose="020F0502020204030204" pitchFamily="34" charset="0"/>
                <a:sym typeface="+mn-ea"/>
              </a:rPr>
              <a:t>n.</a:t>
            </a:r>
          </a:p>
        </p:txBody>
      </p:sp>
    </p:spTree>
    <p:extLst>
      <p:ext uri="{BB962C8B-B14F-4D97-AF65-F5344CB8AC3E}">
        <p14:creationId xmlns:p14="http://schemas.microsoft.com/office/powerpoint/2010/main" val="1393971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ACBBE-D07B-9124-5D53-A4CD069CD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8752D-8C58-E13C-CEF2-2F1331F19730}"/>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Neural Networks</a:t>
            </a:r>
          </a:p>
        </p:txBody>
      </p:sp>
      <p:grpSp>
        <p:nvGrpSpPr>
          <p:cNvPr id="11" name="Group 10">
            <a:extLst>
              <a:ext uri="{FF2B5EF4-FFF2-40B4-BE49-F238E27FC236}">
                <a16:creationId xmlns:a16="http://schemas.microsoft.com/office/drawing/2014/main" id="{8F02DB0A-16EE-2795-165B-85427BBB83B1}"/>
              </a:ext>
            </a:extLst>
          </p:cNvPr>
          <p:cNvGrpSpPr/>
          <p:nvPr/>
        </p:nvGrpSpPr>
        <p:grpSpPr>
          <a:xfrm>
            <a:off x="789431" y="2648903"/>
            <a:ext cx="5479542" cy="3094673"/>
            <a:chOff x="657859" y="2207419"/>
            <a:chExt cx="4566285" cy="2578894"/>
          </a:xfrm>
        </p:grpSpPr>
        <p:sp>
          <p:nvSpPr>
            <p:cNvPr id="5" name="Freeform: Shape 4">
              <a:extLst>
                <a:ext uri="{FF2B5EF4-FFF2-40B4-BE49-F238E27FC236}">
                  <a16:creationId xmlns:a16="http://schemas.microsoft.com/office/drawing/2014/main" id="{0CF95A08-D45E-306B-5344-291A665F940C}"/>
                </a:ext>
              </a:extLst>
            </p:cNvPr>
            <p:cNvSpPr/>
            <p:nvPr/>
          </p:nvSpPr>
          <p:spPr>
            <a:xfrm>
              <a:off x="657859" y="2207419"/>
              <a:ext cx="4566285" cy="1047369"/>
            </a:xfrm>
            <a:custGeom>
              <a:avLst/>
              <a:gdLst>
                <a:gd name="connsiteX0" fmla="*/ 0 w 4566285"/>
                <a:gd name="connsiteY0" fmla="*/ 139854 h 839109"/>
                <a:gd name="connsiteX1" fmla="*/ 139854 w 4566285"/>
                <a:gd name="connsiteY1" fmla="*/ 0 h 839109"/>
                <a:gd name="connsiteX2" fmla="*/ 4426431 w 4566285"/>
                <a:gd name="connsiteY2" fmla="*/ 0 h 839109"/>
                <a:gd name="connsiteX3" fmla="*/ 4566285 w 4566285"/>
                <a:gd name="connsiteY3" fmla="*/ 139854 h 839109"/>
                <a:gd name="connsiteX4" fmla="*/ 4566285 w 4566285"/>
                <a:gd name="connsiteY4" fmla="*/ 699255 h 839109"/>
                <a:gd name="connsiteX5" fmla="*/ 4426431 w 4566285"/>
                <a:gd name="connsiteY5" fmla="*/ 839109 h 839109"/>
                <a:gd name="connsiteX6" fmla="*/ 139854 w 4566285"/>
                <a:gd name="connsiteY6" fmla="*/ 839109 h 839109"/>
                <a:gd name="connsiteX7" fmla="*/ 0 w 4566285"/>
                <a:gd name="connsiteY7" fmla="*/ 699255 h 839109"/>
                <a:gd name="connsiteX8" fmla="*/ 0 w 4566285"/>
                <a:gd name="connsiteY8" fmla="*/ 139854 h 83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6285" h="839109">
                  <a:moveTo>
                    <a:pt x="0" y="139854"/>
                  </a:moveTo>
                  <a:cubicBezTo>
                    <a:pt x="0" y="62615"/>
                    <a:pt x="62615" y="0"/>
                    <a:pt x="139854" y="0"/>
                  </a:cubicBezTo>
                  <a:lnTo>
                    <a:pt x="4426431" y="0"/>
                  </a:lnTo>
                  <a:cubicBezTo>
                    <a:pt x="4503670" y="0"/>
                    <a:pt x="4566285" y="62615"/>
                    <a:pt x="4566285" y="139854"/>
                  </a:cubicBezTo>
                  <a:lnTo>
                    <a:pt x="4566285" y="699255"/>
                  </a:lnTo>
                  <a:cubicBezTo>
                    <a:pt x="4566285" y="776494"/>
                    <a:pt x="4503670" y="839109"/>
                    <a:pt x="4426431" y="839109"/>
                  </a:cubicBezTo>
                  <a:lnTo>
                    <a:pt x="139854" y="839109"/>
                  </a:lnTo>
                  <a:cubicBezTo>
                    <a:pt x="62615" y="839109"/>
                    <a:pt x="0" y="776494"/>
                    <a:pt x="0" y="699255"/>
                  </a:cubicBezTo>
                  <a:lnTo>
                    <a:pt x="0" y="13985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7734" tIns="117734" rIns="117734" bIns="117734" numCol="1" spcCol="1270" anchor="ctr" anchorCtr="0">
              <a:noAutofit/>
            </a:bodyPr>
            <a:lstStyle/>
            <a:p>
              <a:pPr defTabSz="800100">
                <a:lnSpc>
                  <a:spcPct val="90000"/>
                </a:lnSpc>
                <a:spcBef>
                  <a:spcPct val="0"/>
                </a:spcBef>
                <a:spcAft>
                  <a:spcPct val="35000"/>
                </a:spcAft>
              </a:pPr>
              <a:r>
                <a:rPr lang="en-US" sz="2160" b="1"/>
                <a:t>Neural networks</a:t>
              </a:r>
              <a:r>
                <a:rPr lang="en-US" sz="2160"/>
                <a:t> in deep learning are inspired by the structure and function of the human brain. </a:t>
              </a:r>
              <a:endParaRPr lang="en-IN" sz="2160"/>
            </a:p>
          </p:txBody>
        </p:sp>
        <p:sp>
          <p:nvSpPr>
            <p:cNvPr id="6" name="Freeform: Shape 5">
              <a:extLst>
                <a:ext uri="{FF2B5EF4-FFF2-40B4-BE49-F238E27FC236}">
                  <a16:creationId xmlns:a16="http://schemas.microsoft.com/office/drawing/2014/main" id="{753910F6-8DD9-D02E-F0A9-D0F294794054}"/>
                </a:ext>
              </a:extLst>
            </p:cNvPr>
            <p:cNvSpPr/>
            <p:nvPr/>
          </p:nvSpPr>
          <p:spPr>
            <a:xfrm>
              <a:off x="657859" y="3603213"/>
              <a:ext cx="4566285" cy="1183100"/>
            </a:xfrm>
            <a:custGeom>
              <a:avLst/>
              <a:gdLst>
                <a:gd name="connsiteX0" fmla="*/ 0 w 4566285"/>
                <a:gd name="connsiteY0" fmla="*/ 139854 h 839109"/>
                <a:gd name="connsiteX1" fmla="*/ 139854 w 4566285"/>
                <a:gd name="connsiteY1" fmla="*/ 0 h 839109"/>
                <a:gd name="connsiteX2" fmla="*/ 4426431 w 4566285"/>
                <a:gd name="connsiteY2" fmla="*/ 0 h 839109"/>
                <a:gd name="connsiteX3" fmla="*/ 4566285 w 4566285"/>
                <a:gd name="connsiteY3" fmla="*/ 139854 h 839109"/>
                <a:gd name="connsiteX4" fmla="*/ 4566285 w 4566285"/>
                <a:gd name="connsiteY4" fmla="*/ 699255 h 839109"/>
                <a:gd name="connsiteX5" fmla="*/ 4426431 w 4566285"/>
                <a:gd name="connsiteY5" fmla="*/ 839109 h 839109"/>
                <a:gd name="connsiteX6" fmla="*/ 139854 w 4566285"/>
                <a:gd name="connsiteY6" fmla="*/ 839109 h 839109"/>
                <a:gd name="connsiteX7" fmla="*/ 0 w 4566285"/>
                <a:gd name="connsiteY7" fmla="*/ 699255 h 839109"/>
                <a:gd name="connsiteX8" fmla="*/ 0 w 4566285"/>
                <a:gd name="connsiteY8" fmla="*/ 139854 h 83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6285" h="839109">
                  <a:moveTo>
                    <a:pt x="0" y="139854"/>
                  </a:moveTo>
                  <a:cubicBezTo>
                    <a:pt x="0" y="62615"/>
                    <a:pt x="62615" y="0"/>
                    <a:pt x="139854" y="0"/>
                  </a:cubicBezTo>
                  <a:lnTo>
                    <a:pt x="4426431" y="0"/>
                  </a:lnTo>
                  <a:cubicBezTo>
                    <a:pt x="4503670" y="0"/>
                    <a:pt x="4566285" y="62615"/>
                    <a:pt x="4566285" y="139854"/>
                  </a:cubicBezTo>
                  <a:lnTo>
                    <a:pt x="4566285" y="699255"/>
                  </a:lnTo>
                  <a:cubicBezTo>
                    <a:pt x="4566285" y="776494"/>
                    <a:pt x="4503670" y="839109"/>
                    <a:pt x="4426431" y="839109"/>
                  </a:cubicBezTo>
                  <a:lnTo>
                    <a:pt x="139854" y="839109"/>
                  </a:lnTo>
                  <a:cubicBezTo>
                    <a:pt x="62615" y="839109"/>
                    <a:pt x="0" y="776494"/>
                    <a:pt x="0" y="699255"/>
                  </a:cubicBezTo>
                  <a:lnTo>
                    <a:pt x="0" y="13985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7734" tIns="117734" rIns="117734" bIns="117734" numCol="1" spcCol="1270" anchor="ctr" anchorCtr="0">
              <a:noAutofit/>
            </a:bodyPr>
            <a:lstStyle/>
            <a:p>
              <a:pPr defTabSz="800100">
                <a:lnSpc>
                  <a:spcPct val="90000"/>
                </a:lnSpc>
                <a:spcBef>
                  <a:spcPct val="0"/>
                </a:spcBef>
                <a:spcAft>
                  <a:spcPct val="35000"/>
                </a:spcAft>
              </a:pPr>
              <a:r>
                <a:rPr lang="en-US" sz="2160"/>
                <a:t>Just as the brain is composed of neurons interconnected by synapses, neural networks consist of units (or nodes) connected by weights.</a:t>
              </a:r>
              <a:endParaRPr lang="en-IN" sz="2160"/>
            </a:p>
          </p:txBody>
        </p:sp>
      </p:grpSp>
      <p:pic>
        <p:nvPicPr>
          <p:cNvPr id="7" name="Picture 6">
            <a:extLst>
              <a:ext uri="{FF2B5EF4-FFF2-40B4-BE49-F238E27FC236}">
                <a16:creationId xmlns:a16="http://schemas.microsoft.com/office/drawing/2014/main" id="{B731FD01-7927-7B34-5B14-65C7573FBBFD}"/>
              </a:ext>
            </a:extLst>
          </p:cNvPr>
          <p:cNvPicPr>
            <a:picLocks noChangeAspect="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575595" y="1173481"/>
            <a:ext cx="6536646" cy="6198007"/>
          </a:xfrm>
          <a:prstGeom prst="rect">
            <a:avLst/>
          </a:prstGeom>
        </p:spPr>
      </p:pic>
    </p:spTree>
    <p:extLst>
      <p:ext uri="{BB962C8B-B14F-4D97-AF65-F5344CB8AC3E}">
        <p14:creationId xmlns:p14="http://schemas.microsoft.com/office/powerpoint/2010/main" val="51368093"/>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5ED5C-4EB0-9AF5-A4F4-9624BB6A8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F65B5-842A-027C-3FD1-BDE8BBB6534C}"/>
              </a:ext>
            </a:extLst>
          </p:cNvPr>
          <p:cNvSpPr>
            <a:spLocks noGrp="1"/>
          </p:cNvSpPr>
          <p:nvPr>
            <p:ph type="title"/>
          </p:nvPr>
        </p:nvSpPr>
        <p:spPr>
          <a:xfrm>
            <a:off x="627380" y="435054"/>
            <a:ext cx="13375640" cy="660400"/>
          </a:xfrm>
        </p:spPr>
        <p:txBody>
          <a:bodyPr/>
          <a:lstStyle/>
          <a:p>
            <a:r>
              <a:rPr lang="en-US"/>
              <a:t>Units and Layers in Neural Networks</a:t>
            </a:r>
            <a:endParaRPr lang="en-IN"/>
          </a:p>
        </p:txBody>
      </p:sp>
      <p:grpSp>
        <p:nvGrpSpPr>
          <p:cNvPr id="12" name="Group 11">
            <a:extLst>
              <a:ext uri="{FF2B5EF4-FFF2-40B4-BE49-F238E27FC236}">
                <a16:creationId xmlns:a16="http://schemas.microsoft.com/office/drawing/2014/main" id="{92ED3170-0C23-0C60-EA61-F0A945D2DA92}"/>
              </a:ext>
            </a:extLst>
          </p:cNvPr>
          <p:cNvGrpSpPr/>
          <p:nvPr/>
        </p:nvGrpSpPr>
        <p:grpSpPr>
          <a:xfrm>
            <a:off x="1036637" y="2128507"/>
            <a:ext cx="5532374" cy="4515180"/>
            <a:chOff x="613833" y="1809475"/>
            <a:chExt cx="4610312" cy="3523876"/>
          </a:xfrm>
        </p:grpSpPr>
        <p:sp>
          <p:nvSpPr>
            <p:cNvPr id="9" name="Freeform: Shape 8">
              <a:extLst>
                <a:ext uri="{FF2B5EF4-FFF2-40B4-BE49-F238E27FC236}">
                  <a16:creationId xmlns:a16="http://schemas.microsoft.com/office/drawing/2014/main" id="{2A59E606-BF74-EC6D-CD20-711D6F01CADC}"/>
                </a:ext>
              </a:extLst>
            </p:cNvPr>
            <p:cNvSpPr/>
            <p:nvPr/>
          </p:nvSpPr>
          <p:spPr>
            <a:xfrm>
              <a:off x="657860" y="1809475"/>
              <a:ext cx="4566285" cy="839109"/>
            </a:xfrm>
            <a:custGeom>
              <a:avLst/>
              <a:gdLst>
                <a:gd name="connsiteX0" fmla="*/ 0 w 4566285"/>
                <a:gd name="connsiteY0" fmla="*/ 139854 h 839109"/>
                <a:gd name="connsiteX1" fmla="*/ 139854 w 4566285"/>
                <a:gd name="connsiteY1" fmla="*/ 0 h 839109"/>
                <a:gd name="connsiteX2" fmla="*/ 4426431 w 4566285"/>
                <a:gd name="connsiteY2" fmla="*/ 0 h 839109"/>
                <a:gd name="connsiteX3" fmla="*/ 4566285 w 4566285"/>
                <a:gd name="connsiteY3" fmla="*/ 139854 h 839109"/>
                <a:gd name="connsiteX4" fmla="*/ 4566285 w 4566285"/>
                <a:gd name="connsiteY4" fmla="*/ 699255 h 839109"/>
                <a:gd name="connsiteX5" fmla="*/ 4426431 w 4566285"/>
                <a:gd name="connsiteY5" fmla="*/ 839109 h 839109"/>
                <a:gd name="connsiteX6" fmla="*/ 139854 w 4566285"/>
                <a:gd name="connsiteY6" fmla="*/ 839109 h 839109"/>
                <a:gd name="connsiteX7" fmla="*/ 0 w 4566285"/>
                <a:gd name="connsiteY7" fmla="*/ 699255 h 839109"/>
                <a:gd name="connsiteX8" fmla="*/ 0 w 4566285"/>
                <a:gd name="connsiteY8" fmla="*/ 139854 h 83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6285" h="839109">
                  <a:moveTo>
                    <a:pt x="0" y="139854"/>
                  </a:moveTo>
                  <a:cubicBezTo>
                    <a:pt x="0" y="62615"/>
                    <a:pt x="62615" y="0"/>
                    <a:pt x="139854" y="0"/>
                  </a:cubicBezTo>
                  <a:lnTo>
                    <a:pt x="4426431" y="0"/>
                  </a:lnTo>
                  <a:cubicBezTo>
                    <a:pt x="4503670" y="0"/>
                    <a:pt x="4566285" y="62615"/>
                    <a:pt x="4566285" y="139854"/>
                  </a:cubicBezTo>
                  <a:lnTo>
                    <a:pt x="4566285" y="699255"/>
                  </a:lnTo>
                  <a:cubicBezTo>
                    <a:pt x="4566285" y="776494"/>
                    <a:pt x="4503670" y="839109"/>
                    <a:pt x="4426431" y="839109"/>
                  </a:cubicBezTo>
                  <a:lnTo>
                    <a:pt x="139854" y="839109"/>
                  </a:lnTo>
                  <a:cubicBezTo>
                    <a:pt x="62615" y="839109"/>
                    <a:pt x="0" y="776494"/>
                    <a:pt x="0" y="699255"/>
                  </a:cubicBezTo>
                  <a:lnTo>
                    <a:pt x="0" y="13985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7734" tIns="117734" rIns="117734" bIns="117734" numCol="1" spcCol="1270" anchor="ctr" anchorCtr="0">
              <a:noAutofit/>
            </a:bodyPr>
            <a:lstStyle/>
            <a:p>
              <a:pPr defTabSz="800100">
                <a:lnSpc>
                  <a:spcPct val="90000"/>
                </a:lnSpc>
                <a:spcBef>
                  <a:spcPct val="0"/>
                </a:spcBef>
                <a:spcAft>
                  <a:spcPct val="35000"/>
                </a:spcAft>
              </a:pPr>
              <a:r>
                <a:rPr lang="en-US" sz="1920" b="1"/>
                <a:t>Units(or nodes) and Layers</a:t>
              </a:r>
              <a:r>
                <a:rPr lang="en-US" sz="1920"/>
                <a:t>: These networks are structured in layers</a:t>
              </a:r>
              <a:r>
                <a:rPr lang="en-IN" sz="1920"/>
                <a:t>.</a:t>
              </a:r>
            </a:p>
          </p:txBody>
        </p:sp>
        <p:sp>
          <p:nvSpPr>
            <p:cNvPr id="10" name="Freeform: Shape 9">
              <a:extLst>
                <a:ext uri="{FF2B5EF4-FFF2-40B4-BE49-F238E27FC236}">
                  <a16:creationId xmlns:a16="http://schemas.microsoft.com/office/drawing/2014/main" id="{CD4C8843-C040-6AD5-34CE-135924DADC5E}"/>
                </a:ext>
              </a:extLst>
            </p:cNvPr>
            <p:cNvSpPr/>
            <p:nvPr/>
          </p:nvSpPr>
          <p:spPr>
            <a:xfrm>
              <a:off x="613833" y="2828108"/>
              <a:ext cx="4566285" cy="1304100"/>
            </a:xfrm>
            <a:custGeom>
              <a:avLst/>
              <a:gdLst>
                <a:gd name="connsiteX0" fmla="*/ 0 w 4566285"/>
                <a:gd name="connsiteY0" fmla="*/ 0 h 1304100"/>
                <a:gd name="connsiteX1" fmla="*/ 4566285 w 4566285"/>
                <a:gd name="connsiteY1" fmla="*/ 0 h 1304100"/>
                <a:gd name="connsiteX2" fmla="*/ 4566285 w 4566285"/>
                <a:gd name="connsiteY2" fmla="*/ 1304100 h 1304100"/>
                <a:gd name="connsiteX3" fmla="*/ 0 w 4566285"/>
                <a:gd name="connsiteY3" fmla="*/ 1304100 h 1304100"/>
                <a:gd name="connsiteX4" fmla="*/ 0 w 4566285"/>
                <a:gd name="connsiteY4" fmla="*/ 0 h 130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285" h="1304100">
                  <a:moveTo>
                    <a:pt x="0" y="0"/>
                  </a:moveTo>
                  <a:lnTo>
                    <a:pt x="4566285" y="0"/>
                  </a:lnTo>
                  <a:lnTo>
                    <a:pt x="4566285" y="1304100"/>
                  </a:lnTo>
                  <a:lnTo>
                    <a:pt x="0" y="1304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3976" tIns="21336" rIns="119482" bIns="21336" numCol="1" spcCol="1270" anchor="t" anchorCtr="0">
              <a:noAutofit/>
            </a:bodyPr>
            <a:lstStyle/>
            <a:p>
              <a:pPr marL="137160" lvl="1" indent="-137160" defTabSz="746760">
                <a:lnSpc>
                  <a:spcPct val="90000"/>
                </a:lnSpc>
                <a:spcBef>
                  <a:spcPct val="0"/>
                </a:spcBef>
                <a:spcAft>
                  <a:spcPct val="20000"/>
                </a:spcAft>
                <a:buChar char="•"/>
              </a:pPr>
              <a:r>
                <a:rPr lang="en-US"/>
                <a:t>Input Layer: Receives the initial data.</a:t>
              </a:r>
              <a:endParaRPr lang="en-IN"/>
            </a:p>
            <a:p>
              <a:pPr marL="137160" lvl="1" indent="-137160" defTabSz="746760">
                <a:lnSpc>
                  <a:spcPct val="90000"/>
                </a:lnSpc>
                <a:spcBef>
                  <a:spcPct val="0"/>
                </a:spcBef>
                <a:spcAft>
                  <a:spcPct val="20000"/>
                </a:spcAft>
                <a:buChar char="•"/>
              </a:pPr>
              <a:r>
                <a:rPr lang="en-US"/>
                <a:t>Hidden Layers: Perform computations and transformations on this data. There can be one or many hidden layers.</a:t>
              </a:r>
              <a:endParaRPr lang="en-IN"/>
            </a:p>
            <a:p>
              <a:pPr marL="137160" lvl="1" indent="-137160" defTabSz="746760">
                <a:lnSpc>
                  <a:spcPct val="90000"/>
                </a:lnSpc>
                <a:spcBef>
                  <a:spcPct val="0"/>
                </a:spcBef>
                <a:spcAft>
                  <a:spcPct val="20000"/>
                </a:spcAft>
                <a:buChar char="•"/>
              </a:pPr>
              <a:r>
                <a:rPr lang="en-US"/>
                <a:t>Output Layer: Produces the final output, such as a classification or prediction.</a:t>
              </a:r>
              <a:endParaRPr lang="en-IN"/>
            </a:p>
          </p:txBody>
        </p:sp>
        <p:sp>
          <p:nvSpPr>
            <p:cNvPr id="11" name="Freeform: Shape 10">
              <a:extLst>
                <a:ext uri="{FF2B5EF4-FFF2-40B4-BE49-F238E27FC236}">
                  <a16:creationId xmlns:a16="http://schemas.microsoft.com/office/drawing/2014/main" id="{A74B7C67-A75C-2781-1FB1-E9D4712DE6DF}"/>
                </a:ext>
              </a:extLst>
            </p:cNvPr>
            <p:cNvSpPr/>
            <p:nvPr/>
          </p:nvSpPr>
          <p:spPr>
            <a:xfrm>
              <a:off x="657860" y="4311732"/>
              <a:ext cx="4566285" cy="1021619"/>
            </a:xfrm>
            <a:custGeom>
              <a:avLst/>
              <a:gdLst>
                <a:gd name="connsiteX0" fmla="*/ 0 w 4566285"/>
                <a:gd name="connsiteY0" fmla="*/ 139854 h 839109"/>
                <a:gd name="connsiteX1" fmla="*/ 139854 w 4566285"/>
                <a:gd name="connsiteY1" fmla="*/ 0 h 839109"/>
                <a:gd name="connsiteX2" fmla="*/ 4426431 w 4566285"/>
                <a:gd name="connsiteY2" fmla="*/ 0 h 839109"/>
                <a:gd name="connsiteX3" fmla="*/ 4566285 w 4566285"/>
                <a:gd name="connsiteY3" fmla="*/ 139854 h 839109"/>
                <a:gd name="connsiteX4" fmla="*/ 4566285 w 4566285"/>
                <a:gd name="connsiteY4" fmla="*/ 699255 h 839109"/>
                <a:gd name="connsiteX5" fmla="*/ 4426431 w 4566285"/>
                <a:gd name="connsiteY5" fmla="*/ 839109 h 839109"/>
                <a:gd name="connsiteX6" fmla="*/ 139854 w 4566285"/>
                <a:gd name="connsiteY6" fmla="*/ 839109 h 839109"/>
                <a:gd name="connsiteX7" fmla="*/ 0 w 4566285"/>
                <a:gd name="connsiteY7" fmla="*/ 699255 h 839109"/>
                <a:gd name="connsiteX8" fmla="*/ 0 w 4566285"/>
                <a:gd name="connsiteY8" fmla="*/ 139854 h 83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6285" h="839109">
                  <a:moveTo>
                    <a:pt x="0" y="139854"/>
                  </a:moveTo>
                  <a:cubicBezTo>
                    <a:pt x="0" y="62615"/>
                    <a:pt x="62615" y="0"/>
                    <a:pt x="139854" y="0"/>
                  </a:cubicBezTo>
                  <a:lnTo>
                    <a:pt x="4426431" y="0"/>
                  </a:lnTo>
                  <a:cubicBezTo>
                    <a:pt x="4503670" y="0"/>
                    <a:pt x="4566285" y="62615"/>
                    <a:pt x="4566285" y="139854"/>
                  </a:cubicBezTo>
                  <a:lnTo>
                    <a:pt x="4566285" y="699255"/>
                  </a:lnTo>
                  <a:cubicBezTo>
                    <a:pt x="4566285" y="776494"/>
                    <a:pt x="4503670" y="839109"/>
                    <a:pt x="4426431" y="839109"/>
                  </a:cubicBezTo>
                  <a:lnTo>
                    <a:pt x="139854" y="839109"/>
                  </a:lnTo>
                  <a:cubicBezTo>
                    <a:pt x="62615" y="839109"/>
                    <a:pt x="0" y="776494"/>
                    <a:pt x="0" y="699255"/>
                  </a:cubicBezTo>
                  <a:lnTo>
                    <a:pt x="0" y="139854"/>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7734" tIns="117734" rIns="117734" bIns="117734" numCol="1" spcCol="1270" anchor="ctr" anchorCtr="0">
              <a:noAutofit/>
            </a:bodyPr>
            <a:lstStyle/>
            <a:p>
              <a:pPr defTabSz="800100">
                <a:lnSpc>
                  <a:spcPct val="90000"/>
                </a:lnSpc>
                <a:spcBef>
                  <a:spcPct val="0"/>
                </a:spcBef>
                <a:spcAft>
                  <a:spcPct val="35000"/>
                </a:spcAft>
              </a:pPr>
              <a:r>
                <a:rPr lang="en-US" sz="1920" b="1"/>
                <a:t>Connections and Weights</a:t>
              </a:r>
              <a:r>
                <a:rPr lang="en-US" sz="1920"/>
                <a:t>: Each connection between units has an associated weight, which is adjusted during training to optimize the network’s performance.</a:t>
              </a:r>
              <a:endParaRPr lang="en-IN" sz="1920"/>
            </a:p>
          </p:txBody>
        </p:sp>
      </p:grpSp>
      <p:pic>
        <p:nvPicPr>
          <p:cNvPr id="14" name="Picture 13">
            <a:extLst>
              <a:ext uri="{FF2B5EF4-FFF2-40B4-BE49-F238E27FC236}">
                <a16:creationId xmlns:a16="http://schemas.microsoft.com/office/drawing/2014/main" id="{164B8ECE-FC95-8C6A-4620-CB1BF88B5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7056" y="4209811"/>
            <a:ext cx="5543626" cy="3629544"/>
          </a:xfrm>
          <a:prstGeom prst="rect">
            <a:avLst/>
          </a:prstGeom>
        </p:spPr>
      </p:pic>
      <p:pic>
        <p:nvPicPr>
          <p:cNvPr id="16" name="Picture 15">
            <a:extLst>
              <a:ext uri="{FF2B5EF4-FFF2-40B4-BE49-F238E27FC236}">
                <a16:creationId xmlns:a16="http://schemas.microsoft.com/office/drawing/2014/main" id="{C9D78CF9-C21B-1A17-D40A-B417387EE9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7056" y="220720"/>
            <a:ext cx="4625908" cy="4152247"/>
          </a:xfrm>
          <a:prstGeom prst="rect">
            <a:avLst/>
          </a:prstGeom>
        </p:spPr>
      </p:pic>
      <p:cxnSp>
        <p:nvCxnSpPr>
          <p:cNvPr id="19" name="Straight Connector 18">
            <a:extLst>
              <a:ext uri="{FF2B5EF4-FFF2-40B4-BE49-F238E27FC236}">
                <a16:creationId xmlns:a16="http://schemas.microsoft.com/office/drawing/2014/main" id="{6B042EE8-944F-642A-F011-FF46017D437C}"/>
              </a:ext>
            </a:extLst>
          </p:cNvPr>
          <p:cNvCxnSpPr/>
          <p:nvPr/>
        </p:nvCxnSpPr>
        <p:spPr bwMode="auto">
          <a:xfrm flipV="1">
            <a:off x="7818460" y="4483484"/>
            <a:ext cx="6077903" cy="68580"/>
          </a:xfrm>
          <a:prstGeom prst="line">
            <a:avLst/>
          </a:prstGeom>
          <a:solidFill>
            <a:schemeClr val="accent1"/>
          </a:solidFill>
          <a:ln w="12700" cap="flat" cmpd="sng" algn="ctr">
            <a:solidFill>
              <a:srgbClr val="33CCFF"/>
            </a:solidFill>
            <a:prstDash val="solid"/>
            <a:round/>
            <a:headEnd type="none" w="med" len="med"/>
            <a:tailEnd type="none" w="med" len="med"/>
          </a:ln>
        </p:spPr>
      </p:cxnSp>
    </p:spTree>
    <p:extLst>
      <p:ext uri="{BB962C8B-B14F-4D97-AF65-F5344CB8AC3E}">
        <p14:creationId xmlns:p14="http://schemas.microsoft.com/office/powerpoint/2010/main" val="1926985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79798-F7A7-8F29-D6B3-B96C84AEF56F}"/>
            </a:ext>
          </a:extLst>
        </p:cNvPr>
        <p:cNvGrpSpPr/>
        <p:nvPr/>
      </p:nvGrpSpPr>
      <p:grpSpPr>
        <a:xfrm>
          <a:off x="0" y="0"/>
          <a:ext cx="0" cy="0"/>
          <a:chOff x="0" y="0"/>
          <a:chExt cx="0" cy="0"/>
        </a:xfrm>
      </p:grpSpPr>
      <p:sp>
        <p:nvSpPr>
          <p:cNvPr id="10" name="Freeform: Shape 9">
            <a:extLst>
              <a:ext uri="{FF2B5EF4-FFF2-40B4-BE49-F238E27FC236}">
                <a16:creationId xmlns:a16="http://schemas.microsoft.com/office/drawing/2014/main" id="{009573FA-6F98-4876-559E-C9523B42DF34}"/>
              </a:ext>
            </a:extLst>
          </p:cNvPr>
          <p:cNvSpPr/>
          <p:nvPr/>
        </p:nvSpPr>
        <p:spPr>
          <a:xfrm>
            <a:off x="1277112" y="4953762"/>
            <a:ext cx="3509772" cy="2087880"/>
          </a:xfrm>
          <a:custGeom>
            <a:avLst/>
            <a:gdLst>
              <a:gd name="connsiteX0" fmla="*/ 0 w 2925000"/>
              <a:gd name="connsiteY0" fmla="*/ 0 h 832500"/>
              <a:gd name="connsiteX1" fmla="*/ 2925000 w 2925000"/>
              <a:gd name="connsiteY1" fmla="*/ 0 h 832500"/>
              <a:gd name="connsiteX2" fmla="*/ 2925000 w 2925000"/>
              <a:gd name="connsiteY2" fmla="*/ 832500 h 832500"/>
              <a:gd name="connsiteX3" fmla="*/ 0 w 2925000"/>
              <a:gd name="connsiteY3" fmla="*/ 832500 h 832500"/>
              <a:gd name="connsiteX4" fmla="*/ 0 w 2925000"/>
              <a:gd name="connsiteY4" fmla="*/ 0 h 83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832500">
                <a:moveTo>
                  <a:pt x="0" y="0"/>
                </a:moveTo>
                <a:lnTo>
                  <a:pt x="2925000" y="0"/>
                </a:lnTo>
                <a:lnTo>
                  <a:pt x="2925000" y="832500"/>
                </a:lnTo>
                <a:lnTo>
                  <a:pt x="0" y="83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853440">
              <a:lnSpc>
                <a:spcPct val="90000"/>
              </a:lnSpc>
              <a:spcBef>
                <a:spcPct val="0"/>
              </a:spcBef>
              <a:spcAft>
                <a:spcPct val="35000"/>
              </a:spcAft>
              <a:defRPr cap="all"/>
            </a:pPr>
            <a:r>
              <a:rPr lang="en-IN" altLang="en-US" sz="1920" b="1">
                <a:solidFill>
                  <a:schemeClr val="accent1"/>
                </a:solidFill>
                <a:latin typeface="Calibri" panose="020F0502020204030204" pitchFamily="34" charset="0"/>
                <a:ea typeface="Calibri" panose="020F0502020204030204" pitchFamily="34" charset="0"/>
                <a:cs typeface="Calibri" panose="020F0502020204030204" pitchFamily="34" charset="0"/>
              </a:rPr>
              <a:t>Artificial neural network(ANN)</a:t>
            </a:r>
            <a:endParaRPr lang="en-US" sz="1920" b="1">
              <a:solidFill>
                <a:schemeClr val="accent1"/>
              </a:solidFill>
              <a:latin typeface="Calibri" panose="020F0502020204030204" pitchFamily="34" charset="0"/>
              <a:ea typeface="Calibri" panose="020F0502020204030204" pitchFamily="34" charset="0"/>
              <a:cs typeface="Calibri" panose="020F0502020204030204" pitchFamily="34" charset="0"/>
            </a:endParaRPr>
          </a:p>
          <a:p>
            <a:pPr algn="ctr" defTabSz="853440">
              <a:lnSpc>
                <a:spcPct val="90000"/>
              </a:lnSpc>
              <a:spcBef>
                <a:spcPct val="0"/>
              </a:spcBef>
              <a:spcAft>
                <a:spcPct val="35000"/>
              </a:spcAft>
              <a:defRPr cap="all"/>
            </a:pPr>
            <a:r>
              <a:rPr lang="en-US" sz="1680">
                <a:latin typeface="Calibri" panose="020F0502020204030204" pitchFamily="34" charset="0"/>
                <a:ea typeface="Calibri" panose="020F0502020204030204" pitchFamily="34" charset="0"/>
                <a:cs typeface="Calibri" panose="020F0502020204030204" pitchFamily="34" charset="0"/>
              </a:rPr>
              <a:t>The simplest type of artificial neural network architecture. In this network, the information moves in only one direction</a:t>
            </a:r>
            <a:r>
              <a:rPr lang="en-IN" altLang="en-US" sz="1680">
                <a:latin typeface="Calibri" panose="020F0502020204030204" pitchFamily="34" charset="0"/>
                <a:ea typeface="Calibri" panose="020F0502020204030204" pitchFamily="34" charset="0"/>
                <a:cs typeface="Calibri" panose="020F0502020204030204" pitchFamily="34" charset="0"/>
              </a:rPr>
              <a:t> </a:t>
            </a:r>
            <a:r>
              <a:rPr lang="en-US" sz="1680">
                <a:latin typeface="Calibri" panose="020F0502020204030204" pitchFamily="34" charset="0"/>
                <a:ea typeface="Calibri" panose="020F0502020204030204" pitchFamily="34" charset="0"/>
                <a:cs typeface="Calibri" panose="020F0502020204030204" pitchFamily="34" charset="0"/>
              </a:rPr>
              <a:t>forward</a:t>
            </a:r>
            <a:r>
              <a:rPr lang="en-IN" altLang="en-US" sz="1680">
                <a:latin typeface="Calibri" panose="020F0502020204030204" pitchFamily="34" charset="0"/>
                <a:ea typeface="Calibri" panose="020F0502020204030204" pitchFamily="34" charset="0"/>
                <a:cs typeface="Calibri" panose="020F0502020204030204" pitchFamily="34" charset="0"/>
              </a:rPr>
              <a:t> </a:t>
            </a:r>
            <a:r>
              <a:rPr lang="en-US" sz="1680">
                <a:latin typeface="Calibri" panose="020F0502020204030204" pitchFamily="34" charset="0"/>
                <a:ea typeface="Calibri" panose="020F0502020204030204" pitchFamily="34" charset="0"/>
                <a:cs typeface="Calibri" panose="020F0502020204030204" pitchFamily="34" charset="0"/>
              </a:rPr>
              <a:t>from the input nodes, through the hidden nodes (if any), and to the output nodes</a:t>
            </a:r>
          </a:p>
        </p:txBody>
      </p:sp>
      <p:sp>
        <p:nvSpPr>
          <p:cNvPr id="13" name="Freeform: Shape 12">
            <a:extLst>
              <a:ext uri="{FF2B5EF4-FFF2-40B4-BE49-F238E27FC236}">
                <a16:creationId xmlns:a16="http://schemas.microsoft.com/office/drawing/2014/main" id="{7A020842-D548-8BE0-DBCC-5E9DB2969F44}"/>
              </a:ext>
            </a:extLst>
          </p:cNvPr>
          <p:cNvSpPr/>
          <p:nvPr/>
        </p:nvSpPr>
        <p:spPr>
          <a:xfrm>
            <a:off x="5507736" y="4953763"/>
            <a:ext cx="3509772" cy="2026158"/>
          </a:xfrm>
          <a:custGeom>
            <a:avLst/>
            <a:gdLst>
              <a:gd name="connsiteX0" fmla="*/ 0 w 2925000"/>
              <a:gd name="connsiteY0" fmla="*/ 0 h 832500"/>
              <a:gd name="connsiteX1" fmla="*/ 2925000 w 2925000"/>
              <a:gd name="connsiteY1" fmla="*/ 0 h 832500"/>
              <a:gd name="connsiteX2" fmla="*/ 2925000 w 2925000"/>
              <a:gd name="connsiteY2" fmla="*/ 832500 h 832500"/>
              <a:gd name="connsiteX3" fmla="*/ 0 w 2925000"/>
              <a:gd name="connsiteY3" fmla="*/ 832500 h 832500"/>
              <a:gd name="connsiteX4" fmla="*/ 0 w 2925000"/>
              <a:gd name="connsiteY4" fmla="*/ 0 h 83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832500">
                <a:moveTo>
                  <a:pt x="0" y="0"/>
                </a:moveTo>
                <a:lnTo>
                  <a:pt x="2925000" y="0"/>
                </a:lnTo>
                <a:lnTo>
                  <a:pt x="2925000" y="832500"/>
                </a:lnTo>
                <a:lnTo>
                  <a:pt x="0" y="83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46760">
              <a:lnSpc>
                <a:spcPct val="90000"/>
              </a:lnSpc>
              <a:spcBef>
                <a:spcPct val="0"/>
              </a:spcBef>
              <a:spcAft>
                <a:spcPct val="35000"/>
              </a:spcAft>
              <a:defRPr cap="all"/>
            </a:pPr>
            <a:r>
              <a:rPr lang="en-US" sz="1920" b="1">
                <a:solidFill>
                  <a:schemeClr val="accent1"/>
                </a:solidFill>
                <a:latin typeface="Calibri" panose="020F0502020204030204" pitchFamily="34" charset="0"/>
                <a:ea typeface="Calibri" panose="020F0502020204030204" pitchFamily="34" charset="0"/>
                <a:cs typeface="Calibri" panose="020F0502020204030204" pitchFamily="34" charset="0"/>
              </a:rPr>
              <a:t>Convolutional Neural Networks (CNN)</a:t>
            </a:r>
            <a:r>
              <a:rPr lang="en-US" sz="1680">
                <a:solidFill>
                  <a:schemeClr val="accent1"/>
                </a:solidFill>
                <a:latin typeface="Calibri" panose="020F0502020204030204" pitchFamily="34" charset="0"/>
                <a:ea typeface="Calibri" panose="020F0502020204030204" pitchFamily="34" charset="0"/>
                <a:cs typeface="Calibri" panose="020F0502020204030204" pitchFamily="34" charset="0"/>
              </a:rPr>
              <a:t> </a:t>
            </a:r>
          </a:p>
          <a:p>
            <a:pPr algn="ctr" defTabSz="746760">
              <a:lnSpc>
                <a:spcPct val="90000"/>
              </a:lnSpc>
              <a:spcBef>
                <a:spcPct val="0"/>
              </a:spcBef>
              <a:spcAft>
                <a:spcPct val="35000"/>
              </a:spcAft>
              <a:defRPr cap="all"/>
            </a:pPr>
            <a:r>
              <a:rPr lang="en-US" sz="1680">
                <a:latin typeface="Calibri" panose="020F0502020204030204" pitchFamily="34" charset="0"/>
                <a:ea typeface="Calibri" panose="020F0502020204030204" pitchFamily="34" charset="0"/>
                <a:cs typeface="Calibri" panose="020F0502020204030204" pitchFamily="34" charset="0"/>
              </a:rPr>
              <a:t>Designed primarily for processing data with a grid-like topology, such as images.</a:t>
            </a:r>
            <a:r>
              <a:rPr lang="en-IN" altLang="en-US" sz="1680">
                <a:latin typeface="Calibri" panose="020F0502020204030204" pitchFamily="34" charset="0"/>
                <a:ea typeface="Calibri" panose="020F0502020204030204" pitchFamily="34" charset="0"/>
                <a:cs typeface="Calibri" panose="020F0502020204030204" pitchFamily="34" charset="0"/>
              </a:rPr>
              <a:t> These networks have layers that specialize in identifying patterns in images.</a:t>
            </a:r>
          </a:p>
        </p:txBody>
      </p:sp>
      <p:sp>
        <p:nvSpPr>
          <p:cNvPr id="16" name="Freeform: Shape 15">
            <a:extLst>
              <a:ext uri="{FF2B5EF4-FFF2-40B4-BE49-F238E27FC236}">
                <a16:creationId xmlns:a16="http://schemas.microsoft.com/office/drawing/2014/main" id="{09F0F6B0-11A6-5376-B7F5-E31484191281}"/>
              </a:ext>
            </a:extLst>
          </p:cNvPr>
          <p:cNvSpPr/>
          <p:nvPr/>
        </p:nvSpPr>
        <p:spPr>
          <a:xfrm>
            <a:off x="9738360" y="4953762"/>
            <a:ext cx="3509772" cy="1780032"/>
          </a:xfrm>
          <a:custGeom>
            <a:avLst/>
            <a:gdLst>
              <a:gd name="connsiteX0" fmla="*/ 0 w 2925000"/>
              <a:gd name="connsiteY0" fmla="*/ 0 h 832500"/>
              <a:gd name="connsiteX1" fmla="*/ 2925000 w 2925000"/>
              <a:gd name="connsiteY1" fmla="*/ 0 h 832500"/>
              <a:gd name="connsiteX2" fmla="*/ 2925000 w 2925000"/>
              <a:gd name="connsiteY2" fmla="*/ 832500 h 832500"/>
              <a:gd name="connsiteX3" fmla="*/ 0 w 2925000"/>
              <a:gd name="connsiteY3" fmla="*/ 832500 h 832500"/>
              <a:gd name="connsiteX4" fmla="*/ 0 w 2925000"/>
              <a:gd name="connsiteY4" fmla="*/ 0 h 83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832500">
                <a:moveTo>
                  <a:pt x="0" y="0"/>
                </a:moveTo>
                <a:lnTo>
                  <a:pt x="2925000" y="0"/>
                </a:lnTo>
                <a:lnTo>
                  <a:pt x="2925000" y="832500"/>
                </a:lnTo>
                <a:lnTo>
                  <a:pt x="0" y="83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46760">
              <a:lnSpc>
                <a:spcPct val="90000"/>
              </a:lnSpc>
              <a:spcBef>
                <a:spcPct val="0"/>
              </a:spcBef>
              <a:spcAft>
                <a:spcPct val="35000"/>
              </a:spcAft>
              <a:defRPr cap="all"/>
            </a:pPr>
            <a:r>
              <a:rPr lang="en-US" sz="1920" b="1">
                <a:solidFill>
                  <a:schemeClr val="accent1"/>
                </a:solidFill>
                <a:latin typeface="Calibri" panose="020F0502020204030204" pitchFamily="34" charset="0"/>
                <a:ea typeface="Calibri" panose="020F0502020204030204" pitchFamily="34" charset="0"/>
                <a:cs typeface="Calibri" panose="020F0502020204030204" pitchFamily="34" charset="0"/>
              </a:rPr>
              <a:t>Recurrent Neural Networks (RNNs)</a:t>
            </a:r>
          </a:p>
          <a:p>
            <a:pPr algn="ctr" defTabSz="746760">
              <a:lnSpc>
                <a:spcPct val="90000"/>
              </a:lnSpc>
              <a:spcBef>
                <a:spcPct val="0"/>
              </a:spcBef>
              <a:spcAft>
                <a:spcPct val="35000"/>
              </a:spcAft>
              <a:defRPr cap="all"/>
            </a:pPr>
            <a:r>
              <a:rPr lang="en-US" sz="1680">
                <a:latin typeface="Calibri" panose="020F0502020204030204" pitchFamily="34" charset="0"/>
                <a:ea typeface="Calibri" panose="020F0502020204030204" pitchFamily="34" charset="0"/>
                <a:cs typeface="Calibri" panose="020F0502020204030204" pitchFamily="34" charset="0"/>
              </a:rPr>
              <a:t>Designed for sequential data like text or time series. They have a 'memory' of previous inputs in the sequence.</a:t>
            </a:r>
            <a:r>
              <a:rPr lang="en-IN" altLang="en-US" sz="1680">
                <a:latin typeface="Calibri" panose="020F0502020204030204" pitchFamily="34" charset="0"/>
                <a:ea typeface="Calibri" panose="020F0502020204030204" pitchFamily="34" charset="0"/>
                <a:cs typeface="Calibri" panose="020F0502020204030204" pitchFamily="34" charset="0"/>
              </a:rPr>
              <a:t> These n</a:t>
            </a:r>
            <a:r>
              <a:rPr lang="en-US" sz="1680" err="1">
                <a:latin typeface="Calibri" panose="020F0502020204030204" pitchFamily="34" charset="0"/>
                <a:ea typeface="Calibri" panose="020F0502020204030204" pitchFamily="34" charset="0"/>
                <a:cs typeface="Calibri" panose="020F0502020204030204" pitchFamily="34" charset="0"/>
              </a:rPr>
              <a:t>etworks</a:t>
            </a:r>
            <a:r>
              <a:rPr lang="en-IN" altLang="en-US" sz="1680">
                <a:latin typeface="Calibri" panose="020F0502020204030204" pitchFamily="34" charset="0"/>
                <a:ea typeface="Calibri" panose="020F0502020204030204" pitchFamily="34" charset="0"/>
                <a:cs typeface="Calibri" panose="020F0502020204030204" pitchFamily="34" charset="0"/>
              </a:rPr>
              <a:t> are</a:t>
            </a:r>
            <a:r>
              <a:rPr lang="en-US" sz="1680">
                <a:latin typeface="Calibri" panose="020F0502020204030204" pitchFamily="34" charset="0"/>
                <a:ea typeface="Calibri" panose="020F0502020204030204" pitchFamily="34" charset="0"/>
                <a:cs typeface="Calibri" panose="020F0502020204030204" pitchFamily="34" charset="0"/>
              </a:rPr>
              <a:t> with loops to allow information to persist.</a:t>
            </a:r>
          </a:p>
        </p:txBody>
      </p:sp>
      <p:sp>
        <p:nvSpPr>
          <p:cNvPr id="2" name="Title 1">
            <a:extLst>
              <a:ext uri="{FF2B5EF4-FFF2-40B4-BE49-F238E27FC236}">
                <a16:creationId xmlns:a16="http://schemas.microsoft.com/office/drawing/2014/main" id="{8B0E8124-7209-3F52-DBBF-9988A8463787}"/>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Types of Neural Networks:</a:t>
            </a:r>
          </a:p>
        </p:txBody>
      </p:sp>
      <p:pic>
        <p:nvPicPr>
          <p:cNvPr id="12" name="Picture 11" descr="Untitled video - Made with Clipchamp">
            <a:extLst>
              <a:ext uri="{FF2B5EF4-FFF2-40B4-BE49-F238E27FC236}">
                <a16:creationId xmlns:a16="http://schemas.microsoft.com/office/drawing/2014/main" id="{4C8D1B2A-92DD-EC2A-04DE-A5889A4EA4F3}"/>
              </a:ext>
            </a:extLst>
          </p:cNvPr>
          <p:cNvPicPr>
            <a:picLocks noChangeAspect="1"/>
          </p:cNvPicPr>
          <p:nvPr/>
        </p:nvPicPr>
        <p:blipFill>
          <a:blip r:embed="rId2"/>
          <a:srcRect l="5697" r="6456"/>
          <a:stretch>
            <a:fillRect/>
          </a:stretch>
        </p:blipFill>
        <p:spPr>
          <a:xfrm>
            <a:off x="1277113" y="1788415"/>
            <a:ext cx="3826002" cy="2550414"/>
          </a:xfrm>
          <a:prstGeom prst="rect">
            <a:avLst/>
          </a:prstGeom>
        </p:spPr>
      </p:pic>
      <p:pic>
        <p:nvPicPr>
          <p:cNvPr id="15" name="Picture 14" descr="1_oB3S5yHHhvougJkPXuc8og">
            <a:extLst>
              <a:ext uri="{FF2B5EF4-FFF2-40B4-BE49-F238E27FC236}">
                <a16:creationId xmlns:a16="http://schemas.microsoft.com/office/drawing/2014/main" id="{C16D4A52-02FE-A198-6F8C-D3D246ADCA46}"/>
              </a:ext>
            </a:extLst>
          </p:cNvPr>
          <p:cNvPicPr>
            <a:picLocks noChangeAspect="1"/>
          </p:cNvPicPr>
          <p:nvPr/>
        </p:nvPicPr>
        <p:blipFill>
          <a:blip r:embed="rId3"/>
          <a:stretch>
            <a:fillRect/>
          </a:stretch>
        </p:blipFill>
        <p:spPr>
          <a:xfrm>
            <a:off x="5560314" y="1972818"/>
            <a:ext cx="3660648" cy="2532888"/>
          </a:xfrm>
          <a:prstGeom prst="rect">
            <a:avLst/>
          </a:prstGeom>
        </p:spPr>
      </p:pic>
      <p:pic>
        <p:nvPicPr>
          <p:cNvPr id="17" name="Picture 16" descr="1_TqcA9EIUF-DGGTBhIx_qbQ">
            <a:extLst>
              <a:ext uri="{FF2B5EF4-FFF2-40B4-BE49-F238E27FC236}">
                <a16:creationId xmlns:a16="http://schemas.microsoft.com/office/drawing/2014/main" id="{6164896F-9324-EA35-0466-D3302B1FB78E}"/>
              </a:ext>
            </a:extLst>
          </p:cNvPr>
          <p:cNvPicPr>
            <a:picLocks noChangeAspect="1"/>
          </p:cNvPicPr>
          <p:nvPr/>
        </p:nvPicPr>
        <p:blipFill>
          <a:blip r:embed="rId4"/>
          <a:stretch>
            <a:fillRect/>
          </a:stretch>
        </p:blipFill>
        <p:spPr>
          <a:xfrm>
            <a:off x="9986773" y="2218182"/>
            <a:ext cx="3685794" cy="2042160"/>
          </a:xfrm>
          <a:prstGeom prst="rect">
            <a:avLst/>
          </a:prstGeom>
        </p:spPr>
      </p:pic>
    </p:spTree>
    <p:extLst>
      <p:ext uri="{BB962C8B-B14F-4D97-AF65-F5344CB8AC3E}">
        <p14:creationId xmlns:p14="http://schemas.microsoft.com/office/powerpoint/2010/main" val="3061547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750"/>
                                        <p:tgtEl>
                                          <p:spTgt spid="13"/>
                                        </p:tgtEl>
                                      </p:cBhvr>
                                    </p:animEffect>
                                    <p:anim calcmode="lin" valueType="num">
                                      <p:cBhvr>
                                        <p:cTn id="14" dur="750" fill="hold"/>
                                        <p:tgtEl>
                                          <p:spTgt spid="13"/>
                                        </p:tgtEl>
                                        <p:attrNameLst>
                                          <p:attrName>ppt_x</p:attrName>
                                        </p:attrNameLst>
                                      </p:cBhvr>
                                      <p:tavLst>
                                        <p:tav tm="0">
                                          <p:val>
                                            <p:strVal val="#ppt_x"/>
                                          </p:val>
                                        </p:tav>
                                        <p:tav tm="100000">
                                          <p:val>
                                            <p:strVal val="#ppt_x"/>
                                          </p:val>
                                        </p:tav>
                                      </p:tavLst>
                                    </p:anim>
                                    <p:anim calcmode="lin" valueType="num">
                                      <p:cBhvr>
                                        <p:cTn id="15" dur="75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The Need and Market Demand for AI</a:t>
            </a:r>
            <a:endParaRPr lang="en-IN" sz="4374" b="1" dirty="0">
              <a:solidFill>
                <a:srgbClr val="60A9FF"/>
              </a:solidFill>
              <a:latin typeface="Barlow" pitchFamily="34" charset="0"/>
            </a:endParaRPr>
          </a:p>
        </p:txBody>
      </p:sp>
      <p:sp>
        <p:nvSpPr>
          <p:cNvPr id="12" name="TextBox 11">
            <a:extLst>
              <a:ext uri="{FF2B5EF4-FFF2-40B4-BE49-F238E27FC236}">
                <a16:creationId xmlns:a16="http://schemas.microsoft.com/office/drawing/2014/main" id="{B485E07C-F15A-DDF0-EAE1-A89A776B2CF6}"/>
              </a:ext>
            </a:extLst>
          </p:cNvPr>
          <p:cNvSpPr txBox="1"/>
          <p:nvPr/>
        </p:nvSpPr>
        <p:spPr>
          <a:xfrm>
            <a:off x="586471" y="1510756"/>
            <a:ext cx="12081905" cy="4731423"/>
          </a:xfrm>
          <a:prstGeom prst="rect">
            <a:avLst/>
          </a:prstGeom>
          <a:noFill/>
        </p:spPr>
        <p:txBody>
          <a:bodyPr wrap="square" rtlCol="0">
            <a:spAutoFit/>
          </a:bodyPr>
          <a:lstStyle/>
          <a:p>
            <a:pPr indent="0">
              <a:lnSpc>
                <a:spcPts val="2799"/>
              </a:lnSpc>
              <a:buNone/>
            </a:pPr>
            <a:r>
              <a:rPr lang="en-US" b="1" dirty="0">
                <a:solidFill>
                  <a:srgbClr val="60A9FF"/>
                </a:solidFill>
                <a:latin typeface="Barlow" pitchFamily="34" charset="0"/>
              </a:rPr>
              <a:t>Identifying the driving factors behind the need for AI</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AI's ability to analyze vast datasets, predict outcomes, and automate tasks has made it indispensable in sectors like finance, healthcare, and e-commerce.</a:t>
            </a:r>
          </a:p>
          <a:p>
            <a:pPr marL="0" indent="0">
              <a:lnSpc>
                <a:spcPts val="2799"/>
              </a:lnSpc>
              <a:buNone/>
            </a:pPr>
            <a:endParaRPr lang="en-US" sz="1800" dirty="0">
              <a:solidFill>
                <a:srgbClr val="EEEFF5"/>
              </a:solidFill>
              <a:latin typeface="Montserrat" pitchFamily="34" charset="0"/>
              <a:ea typeface="Montserrat" pitchFamily="34" charset="-122"/>
              <a:cs typeface="Montserrat" pitchFamily="34" charset="-120"/>
            </a:endParaRPr>
          </a:p>
          <a:p>
            <a:pPr>
              <a:lnSpc>
                <a:spcPts val="2799"/>
              </a:lnSpc>
            </a:pPr>
            <a:r>
              <a:rPr lang="en-US" b="1" dirty="0">
                <a:solidFill>
                  <a:srgbClr val="60A9FF"/>
                </a:solidFill>
                <a:latin typeface="Barlow" pitchFamily="34" charset="0"/>
              </a:rPr>
              <a:t>Current market trends and demand for AI technologies</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By 2025, the AI market is expected to exceed $190 billion, driven by innovations in machine learning, natural language processing, and AI hardware.</a:t>
            </a:r>
            <a:endParaRPr lang="en-US" sz="1800"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a:lnSpc>
                <a:spcPts val="2799"/>
              </a:lnSpc>
            </a:pPr>
            <a:r>
              <a:rPr lang="en-US" sz="1800" b="1" dirty="0">
                <a:solidFill>
                  <a:srgbClr val="60A9FF"/>
                </a:solidFill>
                <a:latin typeface="Barlow" pitchFamily="34" charset="0"/>
                <a:ea typeface="Barlow" pitchFamily="34" charset="-122"/>
                <a:cs typeface="Barlow" pitchFamily="34" charset="-120"/>
              </a:rPr>
              <a:t>Real-world examples of AI applications in different industries</a:t>
            </a:r>
            <a:br>
              <a:rPr lang="en-US" sz="1800" b="1" dirty="0">
                <a:solidFill>
                  <a:srgbClr val="60A9FF"/>
                </a:solidFill>
                <a:latin typeface="Barlow" pitchFamily="34" charset="0"/>
                <a:ea typeface="Barlow" pitchFamily="34" charset="-122"/>
                <a:cs typeface="Barlow" pitchFamily="34" charset="-120"/>
              </a:rPr>
            </a:br>
            <a:endParaRPr lang="en-US" sz="1800" dirty="0">
              <a:solidFill>
                <a:srgbClr val="EEEFF5"/>
              </a:solidFill>
              <a:latin typeface="Montserrat" pitchFamily="34" charset="0"/>
              <a:ea typeface="Montserrat" pitchFamily="34" charset="-122"/>
              <a:cs typeface="Montserrat" pitchFamily="34" charset="-120"/>
            </a:endParaRPr>
          </a:p>
          <a:p>
            <a:pPr marL="0" indent="0">
              <a:lnSpc>
                <a:spcPts val="2799"/>
              </a:lnSpc>
              <a:buNone/>
            </a:pPr>
            <a:endParaRPr lang="en-US" sz="1800" dirty="0"/>
          </a:p>
        </p:txBody>
      </p:sp>
      <p:graphicFrame>
        <p:nvGraphicFramePr>
          <p:cNvPr id="2" name="Content Placeholder 2">
            <a:extLst>
              <a:ext uri="{FF2B5EF4-FFF2-40B4-BE49-F238E27FC236}">
                <a16:creationId xmlns:a16="http://schemas.microsoft.com/office/drawing/2014/main" id="{4FD7588B-8815-30F9-011B-0CD0233A7374}"/>
              </a:ext>
            </a:extLst>
          </p:cNvPr>
          <p:cNvGraphicFramePr>
            <a:graphicFrameLocks/>
          </p:cNvGraphicFramePr>
          <p:nvPr>
            <p:extLst>
              <p:ext uri="{D42A27DB-BD31-4B8C-83A1-F6EECF244321}">
                <p14:modId xmlns:p14="http://schemas.microsoft.com/office/powerpoint/2010/main" val="1915247453"/>
              </p:ext>
            </p:extLst>
          </p:nvPr>
        </p:nvGraphicFramePr>
        <p:xfrm>
          <a:off x="-291882" y="5871056"/>
          <a:ext cx="11391849" cy="169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614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F2973-92B5-438A-C213-D4B09DFD60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71A68F-1F53-5018-A92C-5708A2F88CBD}"/>
              </a:ext>
            </a:extLst>
          </p:cNvPr>
          <p:cNvSpPr>
            <a:spLocks noGrp="1"/>
          </p:cNvSpPr>
          <p:nvPr>
            <p:ph type="title"/>
          </p:nvPr>
        </p:nvSpPr>
        <p:spPr>
          <a:xfrm>
            <a:off x="736600" y="572394"/>
            <a:ext cx="13375640" cy="660400"/>
          </a:xfrm>
        </p:spPr>
        <p:txBody>
          <a:bodyPr/>
          <a:lstStyle/>
          <a:p>
            <a:r>
              <a:rPr lang="en-US"/>
              <a:t> Applications of Deep Learning</a:t>
            </a:r>
          </a:p>
        </p:txBody>
      </p:sp>
      <p:sp>
        <p:nvSpPr>
          <p:cNvPr id="11" name="TextBox 10">
            <a:extLst>
              <a:ext uri="{FF2B5EF4-FFF2-40B4-BE49-F238E27FC236}">
                <a16:creationId xmlns:a16="http://schemas.microsoft.com/office/drawing/2014/main" id="{19B61136-B8F8-EAAD-1B1F-E85E0CDABCDF}"/>
              </a:ext>
            </a:extLst>
          </p:cNvPr>
          <p:cNvSpPr txBox="1"/>
          <p:nvPr/>
        </p:nvSpPr>
        <p:spPr>
          <a:xfrm>
            <a:off x="1026907" y="2951405"/>
            <a:ext cx="6296866" cy="2677656"/>
          </a:xfrm>
          <a:prstGeom prst="rect">
            <a:avLst/>
          </a:prstGeom>
          <a:noFill/>
          <a:ln>
            <a:solidFill>
              <a:schemeClr val="accent1"/>
            </a:solidFill>
          </a:ln>
        </p:spPr>
        <p:txBody>
          <a:bodyPr wrap="square">
            <a:spAutoFit/>
          </a:bodyPr>
          <a:lstStyle/>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Advanced image and speech recognition</a:t>
            </a:r>
          </a:p>
          <a:p>
            <a:pPr marL="342900" indent="-342900">
              <a:buFont typeface="Arial" panose="020B0604020202020204" pitchFamily="34" charset="0"/>
              <a:buChar char="•"/>
            </a:pPr>
            <a:endParaRPr lang="en-IN" sz="24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Natural Language Processing (NLP)</a:t>
            </a:r>
          </a:p>
          <a:p>
            <a:pPr marL="342900" indent="-342900">
              <a:buFont typeface="Arial" panose="020B0604020202020204" pitchFamily="34" charset="0"/>
              <a:buChar char="•"/>
            </a:pPr>
            <a:endParaRPr lang="en-IN" sz="24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Autonomous vehicles</a:t>
            </a:r>
          </a:p>
          <a:p>
            <a:pPr marL="342900" indent="-342900">
              <a:buFont typeface="Arial" panose="020B0604020202020204" pitchFamily="34" charset="0"/>
              <a:buChar char="•"/>
            </a:pPr>
            <a:endParaRPr lang="en-IN" sz="24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Personalized content curation</a:t>
            </a:r>
            <a:endParaRPr lang="en-IN" sz="240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giphy-downsized">
            <a:extLst>
              <a:ext uri="{FF2B5EF4-FFF2-40B4-BE49-F238E27FC236}">
                <a16:creationId xmlns:a16="http://schemas.microsoft.com/office/drawing/2014/main" id="{38004F25-7D4A-3D19-1338-B5EECF094781}"/>
              </a:ext>
            </a:extLst>
          </p:cNvPr>
          <p:cNvPicPr>
            <a:picLocks noChangeAspect="1"/>
          </p:cNvPicPr>
          <p:nvPr/>
        </p:nvPicPr>
        <p:blipFill>
          <a:blip r:embed="rId2"/>
          <a:stretch>
            <a:fillRect/>
          </a:stretch>
        </p:blipFill>
        <p:spPr>
          <a:xfrm>
            <a:off x="8081318" y="2040635"/>
            <a:ext cx="6030922" cy="4320623"/>
          </a:xfrm>
          <a:prstGeom prst="rect">
            <a:avLst/>
          </a:prstGeom>
        </p:spPr>
      </p:pic>
    </p:spTree>
    <p:extLst>
      <p:ext uri="{BB962C8B-B14F-4D97-AF65-F5344CB8AC3E}">
        <p14:creationId xmlns:p14="http://schemas.microsoft.com/office/powerpoint/2010/main" val="3435148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11" name="TextBox 10">
            <a:extLst>
              <a:ext uri="{FF2B5EF4-FFF2-40B4-BE49-F238E27FC236}">
                <a16:creationId xmlns:a16="http://schemas.microsoft.com/office/drawing/2014/main" id="{63573A69-B83F-B0EB-853C-4720EAF847A8}"/>
              </a:ext>
            </a:extLst>
          </p:cNvPr>
          <p:cNvSpPr txBox="1"/>
          <p:nvPr/>
        </p:nvSpPr>
        <p:spPr>
          <a:xfrm>
            <a:off x="635746" y="472339"/>
            <a:ext cx="117452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What is generative AI?</a:t>
            </a:r>
          </a:p>
        </p:txBody>
      </p:sp>
      <p:grpSp>
        <p:nvGrpSpPr>
          <p:cNvPr id="14" name="Group 13" descr="A nested hierarchy of Artificial Intelligence, Machine learning, Deep Learning, and Generative AI">
            <a:extLst>
              <a:ext uri="{FF2B5EF4-FFF2-40B4-BE49-F238E27FC236}">
                <a16:creationId xmlns:a16="http://schemas.microsoft.com/office/drawing/2014/main" id="{63A9B37B-4527-D4F0-6EF0-818BC46AD9AD}"/>
              </a:ext>
            </a:extLst>
          </p:cNvPr>
          <p:cNvGrpSpPr/>
          <p:nvPr/>
        </p:nvGrpSpPr>
        <p:grpSpPr>
          <a:xfrm>
            <a:off x="635746" y="1454865"/>
            <a:ext cx="5498353" cy="6302396"/>
            <a:chOff x="584200" y="1417469"/>
            <a:chExt cx="4515730" cy="4842803"/>
          </a:xfrm>
        </p:grpSpPr>
        <p:sp>
          <p:nvSpPr>
            <p:cNvPr id="15" name="Rectangle: Rounded Corners 14">
              <a:extLst>
                <a:ext uri="{FF2B5EF4-FFF2-40B4-BE49-F238E27FC236}">
                  <a16:creationId xmlns:a16="http://schemas.microsoft.com/office/drawing/2014/main" id="{A261D289-7251-74F8-CBB8-DD42F1C055BB}"/>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Artificial Intelligence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6" name="Rectangle: Rounded Corners 15">
              <a:extLst>
                <a:ext uri="{FF2B5EF4-FFF2-40B4-BE49-F238E27FC236}">
                  <a16:creationId xmlns:a16="http://schemas.microsoft.com/office/drawing/2014/main" id="{5F4CE8ED-8BC6-59F7-BEF6-BD60DB538C99}"/>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Machine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88A671BB-D1EC-B7D5-3303-84BFD40CDA7E}"/>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rgbClr val="00004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Deep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8" name="Title 56">
              <a:extLst>
                <a:ext uri="{FF2B5EF4-FFF2-40B4-BE49-F238E27FC236}">
                  <a16:creationId xmlns:a16="http://schemas.microsoft.com/office/drawing/2014/main" id="{4C87831C-1352-7661-F27D-A6FCF3758EC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Generative AI</a:t>
              </a:r>
            </a:p>
          </p:txBody>
        </p:sp>
      </p:grpSp>
      <p:sp>
        <p:nvSpPr>
          <p:cNvPr id="19" name="Arrow: Down 18" descr="Timeline for AI evolution from 1956 to 2021">
            <a:extLst>
              <a:ext uri="{FF2B5EF4-FFF2-40B4-BE49-F238E27FC236}">
                <a16:creationId xmlns:a16="http://schemas.microsoft.com/office/drawing/2014/main" id="{2EDBA02C-3A11-0109-5F17-8151638844AB}"/>
              </a:ext>
            </a:extLst>
          </p:cNvPr>
          <p:cNvSpPr/>
          <p:nvPr/>
        </p:nvSpPr>
        <p:spPr bwMode="auto">
          <a:xfrm>
            <a:off x="7009670" y="1755065"/>
            <a:ext cx="1385897" cy="6302392"/>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F8C5498D-857C-482E-5FE3-13DB11C7A0B2}"/>
              </a:ext>
              <a:ext uri="{C183D7F6-B498-43B3-948B-1728B52AA6E4}">
                <adec:decorative xmlns:adec="http://schemas.microsoft.com/office/drawing/2017/decorative" val="1"/>
              </a:ext>
            </a:extLst>
          </p:cNvPr>
          <p:cNvCxnSpPr>
            <a:cxnSpLocks/>
          </p:cNvCxnSpPr>
          <p:nvPr/>
        </p:nvCxnSpPr>
        <p:spPr>
          <a:xfrm>
            <a:off x="8251194" y="316817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1FA7D2-C30E-58CB-8E5C-D243B45D017D}"/>
              </a:ext>
              <a:ext uri="{C183D7F6-B498-43B3-948B-1728B52AA6E4}">
                <adec:decorative xmlns:adec="http://schemas.microsoft.com/office/drawing/2017/decorative" val="1"/>
              </a:ext>
            </a:extLst>
          </p:cNvPr>
          <p:cNvCxnSpPr>
            <a:cxnSpLocks/>
          </p:cNvCxnSpPr>
          <p:nvPr/>
        </p:nvCxnSpPr>
        <p:spPr>
          <a:xfrm>
            <a:off x="8251194" y="4647356"/>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AF152E-05D5-DFF1-D311-EC91F75169C3}"/>
              </a:ext>
              <a:ext uri="{C183D7F6-B498-43B3-948B-1728B52AA6E4}">
                <adec:decorative xmlns:adec="http://schemas.microsoft.com/office/drawing/2017/decorative" val="1"/>
              </a:ext>
            </a:extLst>
          </p:cNvPr>
          <p:cNvCxnSpPr>
            <a:cxnSpLocks/>
          </p:cNvCxnSpPr>
          <p:nvPr/>
        </p:nvCxnSpPr>
        <p:spPr>
          <a:xfrm>
            <a:off x="8251194" y="608713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descr="1956">
            <a:extLst>
              <a:ext uri="{FF2B5EF4-FFF2-40B4-BE49-F238E27FC236}">
                <a16:creationId xmlns:a16="http://schemas.microsoft.com/office/drawing/2014/main" id="{AA75CE77-E055-2F60-7233-D1326F572ADE}"/>
              </a:ext>
            </a:extLst>
          </p:cNvPr>
          <p:cNvGrpSpPr/>
          <p:nvPr/>
        </p:nvGrpSpPr>
        <p:grpSpPr>
          <a:xfrm>
            <a:off x="7376121" y="1965233"/>
            <a:ext cx="532752" cy="507497"/>
            <a:chOff x="5857905" y="-477659"/>
            <a:chExt cx="477254" cy="365740"/>
          </a:xfrm>
        </p:grpSpPr>
        <p:sp>
          <p:nvSpPr>
            <p:cNvPr id="24" name="Freeform: Shape 23">
              <a:extLst>
                <a:ext uri="{FF2B5EF4-FFF2-40B4-BE49-F238E27FC236}">
                  <a16:creationId xmlns:a16="http://schemas.microsoft.com/office/drawing/2014/main" id="{57E3DCAC-20DE-E3CD-9517-0827EAFC832F}"/>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1956</a:t>
              </a:r>
              <a:endParaRPr lang="en-US" sz="1400" b="1" dirty="0"/>
            </a:p>
          </p:txBody>
        </p:sp>
        <p:sp>
          <p:nvSpPr>
            <p:cNvPr id="25" name="Freeform: Shape 24">
              <a:extLst>
                <a:ext uri="{FF2B5EF4-FFF2-40B4-BE49-F238E27FC236}">
                  <a16:creationId xmlns:a16="http://schemas.microsoft.com/office/drawing/2014/main" id="{063C65C8-0233-A7D1-79E8-1D794646B65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26" name="Text Placeholder 7">
            <a:extLst>
              <a:ext uri="{FF2B5EF4-FFF2-40B4-BE49-F238E27FC236}">
                <a16:creationId xmlns:a16="http://schemas.microsoft.com/office/drawing/2014/main" id="{440C1F1F-983A-07EE-0176-5A267E1C952D}"/>
              </a:ext>
            </a:extLst>
          </p:cNvPr>
          <p:cNvSpPr txBox="1">
            <a:spLocks/>
          </p:cNvSpPr>
          <p:nvPr/>
        </p:nvSpPr>
        <p:spPr>
          <a:xfrm>
            <a:off x="8251194" y="196523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the field of computer science that seeks to create intelligent machines that can replicate or exceed human intelligence</a:t>
            </a:r>
          </a:p>
        </p:txBody>
      </p:sp>
      <p:grpSp>
        <p:nvGrpSpPr>
          <p:cNvPr id="27" name="Group 26" descr="1997">
            <a:extLst>
              <a:ext uri="{FF2B5EF4-FFF2-40B4-BE49-F238E27FC236}">
                <a16:creationId xmlns:a16="http://schemas.microsoft.com/office/drawing/2014/main" id="{4411A80E-3D55-C663-FB66-93942516DFE3}"/>
              </a:ext>
            </a:extLst>
          </p:cNvPr>
          <p:cNvGrpSpPr/>
          <p:nvPr/>
        </p:nvGrpSpPr>
        <p:grpSpPr>
          <a:xfrm>
            <a:off x="7376121" y="3373472"/>
            <a:ext cx="532752" cy="507497"/>
            <a:chOff x="5857905" y="-477659"/>
            <a:chExt cx="477254" cy="365740"/>
          </a:xfrm>
        </p:grpSpPr>
        <p:sp>
          <p:nvSpPr>
            <p:cNvPr id="28" name="Freeform: Shape 27">
              <a:extLst>
                <a:ext uri="{FF2B5EF4-FFF2-40B4-BE49-F238E27FC236}">
                  <a16:creationId xmlns:a16="http://schemas.microsoft.com/office/drawing/2014/main" id="{E0B9A670-C9DB-2C7A-A05B-61E38CF141D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1998</a:t>
              </a:r>
              <a:endParaRPr lang="en-US" sz="1400" b="1" dirty="0"/>
            </a:p>
          </p:txBody>
        </p:sp>
        <p:sp>
          <p:nvSpPr>
            <p:cNvPr id="29" name="Freeform: Shape 28">
              <a:extLst>
                <a:ext uri="{FF2B5EF4-FFF2-40B4-BE49-F238E27FC236}">
                  <a16:creationId xmlns:a16="http://schemas.microsoft.com/office/drawing/2014/main" id="{6C1FF4A2-47A4-D103-4128-6B8FB63497A2}"/>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0" name="Text Placeholder 8">
            <a:extLst>
              <a:ext uri="{FF2B5EF4-FFF2-40B4-BE49-F238E27FC236}">
                <a16:creationId xmlns:a16="http://schemas.microsoft.com/office/drawing/2014/main" id="{6F884754-3259-18C0-80BE-85DA89B7669A}"/>
              </a:ext>
            </a:extLst>
          </p:cNvPr>
          <p:cNvSpPr txBox="1">
            <a:spLocks/>
          </p:cNvSpPr>
          <p:nvPr/>
        </p:nvSpPr>
        <p:spPr>
          <a:xfrm>
            <a:off x="8251194" y="337347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subset of AI that enables machines to learn from existing data and improve upon that data to make decisions or predictions</a:t>
            </a:r>
          </a:p>
        </p:txBody>
      </p:sp>
      <p:grpSp>
        <p:nvGrpSpPr>
          <p:cNvPr id="31" name="Group 30" descr="2017">
            <a:extLst>
              <a:ext uri="{FF2B5EF4-FFF2-40B4-BE49-F238E27FC236}">
                <a16:creationId xmlns:a16="http://schemas.microsoft.com/office/drawing/2014/main" id="{C93A9585-9350-92E1-E7C8-52BE4E1016BC}"/>
              </a:ext>
            </a:extLst>
          </p:cNvPr>
          <p:cNvGrpSpPr/>
          <p:nvPr/>
        </p:nvGrpSpPr>
        <p:grpSpPr>
          <a:xfrm>
            <a:off x="7376121" y="4781715"/>
            <a:ext cx="532752" cy="507497"/>
            <a:chOff x="5857905" y="-477659"/>
            <a:chExt cx="477254" cy="365740"/>
          </a:xfrm>
        </p:grpSpPr>
        <p:sp>
          <p:nvSpPr>
            <p:cNvPr id="32" name="Freeform: Shape 31">
              <a:extLst>
                <a:ext uri="{FF2B5EF4-FFF2-40B4-BE49-F238E27FC236}">
                  <a16:creationId xmlns:a16="http://schemas.microsoft.com/office/drawing/2014/main" id="{21FFB6B0-ED5A-1347-3F2D-7D8160728A61}"/>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2014</a:t>
              </a:r>
              <a:endParaRPr lang="en-US" sz="1400" b="1" dirty="0"/>
            </a:p>
          </p:txBody>
        </p:sp>
        <p:sp>
          <p:nvSpPr>
            <p:cNvPr id="33" name="Freeform: Shape 32">
              <a:extLst>
                <a:ext uri="{FF2B5EF4-FFF2-40B4-BE49-F238E27FC236}">
                  <a16:creationId xmlns:a16="http://schemas.microsoft.com/office/drawing/2014/main" id="{8CA4AA1D-5345-69D8-3983-0363018D12C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4" name="Text Placeholder 13">
            <a:extLst>
              <a:ext uri="{FF2B5EF4-FFF2-40B4-BE49-F238E27FC236}">
                <a16:creationId xmlns:a16="http://schemas.microsoft.com/office/drawing/2014/main" id="{3FA61A87-ADBD-5204-AABA-B5168A00DB42}"/>
              </a:ext>
            </a:extLst>
          </p:cNvPr>
          <p:cNvSpPr txBox="1">
            <a:spLocks/>
          </p:cNvSpPr>
          <p:nvPr/>
        </p:nvSpPr>
        <p:spPr>
          <a:xfrm>
            <a:off x="8251194" y="4781717"/>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a machine learning technique in which layers of neural networks are used to process data and make decisions</a:t>
            </a:r>
          </a:p>
        </p:txBody>
      </p:sp>
      <p:grpSp>
        <p:nvGrpSpPr>
          <p:cNvPr id="35" name="Group 34" descr="2021">
            <a:extLst>
              <a:ext uri="{FF2B5EF4-FFF2-40B4-BE49-F238E27FC236}">
                <a16:creationId xmlns:a16="http://schemas.microsoft.com/office/drawing/2014/main" id="{6EC87ACE-30DA-D69A-7FC9-E000850E0C7E}"/>
              </a:ext>
            </a:extLst>
          </p:cNvPr>
          <p:cNvGrpSpPr/>
          <p:nvPr/>
        </p:nvGrpSpPr>
        <p:grpSpPr>
          <a:xfrm>
            <a:off x="7376121" y="6229365"/>
            <a:ext cx="532752" cy="507497"/>
            <a:chOff x="5857905" y="-477659"/>
            <a:chExt cx="477254" cy="365740"/>
          </a:xfrm>
        </p:grpSpPr>
        <p:sp>
          <p:nvSpPr>
            <p:cNvPr id="36" name="Freeform: Shape 35">
              <a:extLst>
                <a:ext uri="{FF2B5EF4-FFF2-40B4-BE49-F238E27FC236}">
                  <a16:creationId xmlns:a16="http://schemas.microsoft.com/office/drawing/2014/main" id="{D5D2EA25-DF7F-F678-10E8-AD326E32ECED}"/>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2018</a:t>
              </a:r>
              <a:endParaRPr lang="en-US" sz="1400" b="1" dirty="0"/>
            </a:p>
          </p:txBody>
        </p:sp>
        <p:sp>
          <p:nvSpPr>
            <p:cNvPr id="37" name="Freeform: Shape 36">
              <a:extLst>
                <a:ext uri="{FF2B5EF4-FFF2-40B4-BE49-F238E27FC236}">
                  <a16:creationId xmlns:a16="http://schemas.microsoft.com/office/drawing/2014/main" id="{874A8DBB-1238-6653-EB88-D169DFE1E23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8" name="Text Placeholder 13">
            <a:extLst>
              <a:ext uri="{FF2B5EF4-FFF2-40B4-BE49-F238E27FC236}">
                <a16:creationId xmlns:a16="http://schemas.microsoft.com/office/drawing/2014/main" id="{2325139D-CAE9-F173-DED7-BBECCCA3DB20}"/>
              </a:ext>
            </a:extLst>
          </p:cNvPr>
          <p:cNvSpPr txBox="1">
            <a:spLocks/>
          </p:cNvSpPr>
          <p:nvPr/>
        </p:nvSpPr>
        <p:spPr>
          <a:xfrm>
            <a:off x="8251194" y="6229366"/>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66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chemeClr val="bg1"/>
              </a:solidFill>
              <a:effectLst/>
              <a:uLnTx/>
              <a:uFillTx/>
              <a:ea typeface="+mn-ea"/>
            </a:endParaRPr>
          </a:p>
        </p:txBody>
      </p:sp>
    </p:spTree>
    <p:extLst>
      <p:ext uri="{BB962C8B-B14F-4D97-AF65-F5344CB8AC3E}">
        <p14:creationId xmlns:p14="http://schemas.microsoft.com/office/powerpoint/2010/main" val="26217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4"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734A-25C4-8057-9E03-AEAB1A0AF564}"/>
              </a:ext>
            </a:extLst>
          </p:cNvPr>
          <p:cNvSpPr>
            <a:spLocks noGrp="1"/>
          </p:cNvSpPr>
          <p:nvPr>
            <p:ph type="title"/>
          </p:nvPr>
        </p:nvSpPr>
        <p:spPr/>
        <p:txBody>
          <a:bodyPr/>
          <a:lstStyle/>
          <a:p>
            <a:r>
              <a:rPr lang="en-IN" sz="3600" dirty="0">
                <a:latin typeface="Calibri" panose="020F0502020204030204" pitchFamily="34" charset="0"/>
                <a:ea typeface="Calibri" panose="020F0502020204030204" pitchFamily="34" charset="0"/>
                <a:cs typeface="Calibri" panose="020F0502020204030204" pitchFamily="34" charset="0"/>
              </a:rPr>
              <a:t>History of Generative AI</a:t>
            </a:r>
            <a:endParaRPr lang="en-IN" dirty="0"/>
          </a:p>
        </p:txBody>
      </p:sp>
      <p:sp>
        <p:nvSpPr>
          <p:cNvPr id="3" name="Content Placeholder 2">
            <a:extLst>
              <a:ext uri="{FF2B5EF4-FFF2-40B4-BE49-F238E27FC236}">
                <a16:creationId xmlns:a16="http://schemas.microsoft.com/office/drawing/2014/main" id="{645C5C38-2D5E-9BE7-4DCD-F24179BD0774}"/>
              </a:ext>
            </a:extLst>
          </p:cNvPr>
          <p:cNvSpPr>
            <a:spLocks noGrp="1"/>
          </p:cNvSpPr>
          <p:nvPr>
            <p:ph idx="1"/>
          </p:nvPr>
        </p:nvSpPr>
        <p:spPr/>
        <p:txBody>
          <a:bodyPr/>
          <a:lstStyle/>
          <a:p>
            <a:endParaRPr lang="en-IN" dirty="0"/>
          </a:p>
        </p:txBody>
      </p:sp>
      <p:grpSp>
        <p:nvGrpSpPr>
          <p:cNvPr id="24" name="Group 23">
            <a:extLst>
              <a:ext uri="{FF2B5EF4-FFF2-40B4-BE49-F238E27FC236}">
                <a16:creationId xmlns:a16="http://schemas.microsoft.com/office/drawing/2014/main" id="{80409C2A-E711-5579-3861-A36FB6C40DFE}"/>
              </a:ext>
            </a:extLst>
          </p:cNvPr>
          <p:cNvGrpSpPr/>
          <p:nvPr/>
        </p:nvGrpSpPr>
        <p:grpSpPr>
          <a:xfrm>
            <a:off x="1005881" y="1761765"/>
            <a:ext cx="12618462" cy="5221120"/>
            <a:chOff x="1005881" y="1761765"/>
            <a:chExt cx="12618462" cy="5221120"/>
          </a:xfrm>
        </p:grpSpPr>
        <p:sp>
          <p:nvSpPr>
            <p:cNvPr id="4" name="Freeform: Shape 3">
              <a:extLst>
                <a:ext uri="{FF2B5EF4-FFF2-40B4-BE49-F238E27FC236}">
                  <a16:creationId xmlns:a16="http://schemas.microsoft.com/office/drawing/2014/main" id="{DD157680-56E1-7A87-824D-A6FBDDCD6017}"/>
                </a:ext>
              </a:extLst>
            </p:cNvPr>
            <p:cNvSpPr/>
            <p:nvPr/>
          </p:nvSpPr>
          <p:spPr>
            <a:xfrm>
              <a:off x="1005881" y="1761765"/>
              <a:ext cx="2975794" cy="1118203"/>
            </a:xfrm>
            <a:custGeom>
              <a:avLst/>
              <a:gdLst>
                <a:gd name="connsiteX0" fmla="*/ 0 w 2479828"/>
                <a:gd name="connsiteY0" fmla="*/ 93184 h 931836"/>
                <a:gd name="connsiteX1" fmla="*/ 93184 w 2479828"/>
                <a:gd name="connsiteY1" fmla="*/ 0 h 931836"/>
                <a:gd name="connsiteX2" fmla="*/ 2386644 w 2479828"/>
                <a:gd name="connsiteY2" fmla="*/ 0 h 931836"/>
                <a:gd name="connsiteX3" fmla="*/ 2479828 w 2479828"/>
                <a:gd name="connsiteY3" fmla="*/ 93184 h 931836"/>
                <a:gd name="connsiteX4" fmla="*/ 2479828 w 2479828"/>
                <a:gd name="connsiteY4" fmla="*/ 838652 h 931836"/>
                <a:gd name="connsiteX5" fmla="*/ 2386644 w 2479828"/>
                <a:gd name="connsiteY5" fmla="*/ 931836 h 931836"/>
                <a:gd name="connsiteX6" fmla="*/ 93184 w 2479828"/>
                <a:gd name="connsiteY6" fmla="*/ 931836 h 931836"/>
                <a:gd name="connsiteX7" fmla="*/ 0 w 2479828"/>
                <a:gd name="connsiteY7" fmla="*/ 838652 h 931836"/>
                <a:gd name="connsiteX8" fmla="*/ 0 w 2479828"/>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828" h="931836">
                  <a:moveTo>
                    <a:pt x="0" y="93184"/>
                  </a:moveTo>
                  <a:cubicBezTo>
                    <a:pt x="0" y="41720"/>
                    <a:pt x="41720" y="0"/>
                    <a:pt x="93184" y="0"/>
                  </a:cubicBezTo>
                  <a:lnTo>
                    <a:pt x="2386644" y="0"/>
                  </a:lnTo>
                  <a:cubicBezTo>
                    <a:pt x="2438108" y="0"/>
                    <a:pt x="2479828" y="41720"/>
                    <a:pt x="2479828" y="93184"/>
                  </a:cubicBezTo>
                  <a:lnTo>
                    <a:pt x="2479828" y="838652"/>
                  </a:lnTo>
                  <a:cubicBezTo>
                    <a:pt x="2479828" y="890116"/>
                    <a:pt x="2438108" y="931836"/>
                    <a:pt x="2386644" y="931836"/>
                  </a:cubicBezTo>
                  <a:lnTo>
                    <a:pt x="93184" y="931836"/>
                  </a:lnTo>
                  <a:cubicBezTo>
                    <a:pt x="41720" y="931836"/>
                    <a:pt x="0" y="890116"/>
                    <a:pt x="0" y="838652"/>
                  </a:cubicBezTo>
                  <a:lnTo>
                    <a:pt x="0" y="93184"/>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Early Developments</a:t>
              </a:r>
            </a:p>
          </p:txBody>
        </p:sp>
        <p:sp>
          <p:nvSpPr>
            <p:cNvPr id="5" name="Freeform: Shape 4">
              <a:extLst>
                <a:ext uri="{FF2B5EF4-FFF2-40B4-BE49-F238E27FC236}">
                  <a16:creationId xmlns:a16="http://schemas.microsoft.com/office/drawing/2014/main" id="{B4D370A8-3FEF-548B-A0E0-3CE2C63EBAE6}"/>
                </a:ext>
              </a:extLst>
            </p:cNvPr>
            <p:cNvSpPr/>
            <p:nvPr/>
          </p:nvSpPr>
          <p:spPr>
            <a:xfrm>
              <a:off x="1010528"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1950s</a:t>
              </a:r>
            </a:p>
          </p:txBody>
        </p:sp>
        <p:sp>
          <p:nvSpPr>
            <p:cNvPr id="6" name="Freeform: Shape 5">
              <a:extLst>
                <a:ext uri="{FF2B5EF4-FFF2-40B4-BE49-F238E27FC236}">
                  <a16:creationId xmlns:a16="http://schemas.microsoft.com/office/drawing/2014/main" id="{EB558965-BAE1-5156-8588-281DCFDC97E7}"/>
                </a:ext>
              </a:extLst>
            </p:cNvPr>
            <p:cNvSpPr/>
            <p:nvPr/>
          </p:nvSpPr>
          <p:spPr>
            <a:xfrm>
              <a:off x="1010528"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Early AI Concepts and theories</a:t>
              </a:r>
            </a:p>
          </p:txBody>
        </p:sp>
        <p:sp>
          <p:nvSpPr>
            <p:cNvPr id="7" name="Freeform: Shape 6">
              <a:extLst>
                <a:ext uri="{FF2B5EF4-FFF2-40B4-BE49-F238E27FC236}">
                  <a16:creationId xmlns:a16="http://schemas.microsoft.com/office/drawing/2014/main" id="{81E23FD3-9196-1051-BD85-8AF0D49E3CD0}"/>
                </a:ext>
              </a:extLst>
            </p:cNvPr>
            <p:cNvSpPr/>
            <p:nvPr/>
          </p:nvSpPr>
          <p:spPr>
            <a:xfrm>
              <a:off x="2553285"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1980s</a:t>
              </a:r>
            </a:p>
          </p:txBody>
        </p:sp>
        <p:sp>
          <p:nvSpPr>
            <p:cNvPr id="8" name="Freeform: Shape 7">
              <a:extLst>
                <a:ext uri="{FF2B5EF4-FFF2-40B4-BE49-F238E27FC236}">
                  <a16:creationId xmlns:a16="http://schemas.microsoft.com/office/drawing/2014/main" id="{8B4535D4-BDDC-205C-EF98-E03A38AB28F4}"/>
                </a:ext>
              </a:extLst>
            </p:cNvPr>
            <p:cNvSpPr/>
            <p:nvPr/>
          </p:nvSpPr>
          <p:spPr>
            <a:xfrm>
              <a:off x="255328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Rise of neural networks</a:t>
              </a:r>
            </a:p>
          </p:txBody>
        </p:sp>
        <p:sp>
          <p:nvSpPr>
            <p:cNvPr id="9" name="Freeform: Shape 8">
              <a:extLst>
                <a:ext uri="{FF2B5EF4-FFF2-40B4-BE49-F238E27FC236}">
                  <a16:creationId xmlns:a16="http://schemas.microsoft.com/office/drawing/2014/main" id="{D1FFD733-A2C3-0910-C507-C0EA31464F68}"/>
                </a:ext>
              </a:extLst>
            </p:cNvPr>
            <p:cNvSpPr/>
            <p:nvPr/>
          </p:nvSpPr>
          <p:spPr>
            <a:xfrm>
              <a:off x="4220398" y="1761765"/>
              <a:ext cx="2975676" cy="1118203"/>
            </a:xfrm>
            <a:custGeom>
              <a:avLst/>
              <a:gdLst>
                <a:gd name="connsiteX0" fmla="*/ 0 w 2479730"/>
                <a:gd name="connsiteY0" fmla="*/ 93184 h 931836"/>
                <a:gd name="connsiteX1" fmla="*/ 93184 w 2479730"/>
                <a:gd name="connsiteY1" fmla="*/ 0 h 931836"/>
                <a:gd name="connsiteX2" fmla="*/ 2386546 w 2479730"/>
                <a:gd name="connsiteY2" fmla="*/ 0 h 931836"/>
                <a:gd name="connsiteX3" fmla="*/ 2479730 w 2479730"/>
                <a:gd name="connsiteY3" fmla="*/ 93184 h 931836"/>
                <a:gd name="connsiteX4" fmla="*/ 2479730 w 2479730"/>
                <a:gd name="connsiteY4" fmla="*/ 838652 h 931836"/>
                <a:gd name="connsiteX5" fmla="*/ 2386546 w 2479730"/>
                <a:gd name="connsiteY5" fmla="*/ 931836 h 931836"/>
                <a:gd name="connsiteX6" fmla="*/ 93184 w 2479730"/>
                <a:gd name="connsiteY6" fmla="*/ 931836 h 931836"/>
                <a:gd name="connsiteX7" fmla="*/ 0 w 2479730"/>
                <a:gd name="connsiteY7" fmla="*/ 838652 h 931836"/>
                <a:gd name="connsiteX8" fmla="*/ 0 w 2479730"/>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730" h="931836">
                  <a:moveTo>
                    <a:pt x="0" y="93184"/>
                  </a:moveTo>
                  <a:cubicBezTo>
                    <a:pt x="0" y="41720"/>
                    <a:pt x="41720" y="0"/>
                    <a:pt x="93184" y="0"/>
                  </a:cubicBezTo>
                  <a:lnTo>
                    <a:pt x="2386546" y="0"/>
                  </a:lnTo>
                  <a:cubicBezTo>
                    <a:pt x="2438010" y="0"/>
                    <a:pt x="2479730" y="41720"/>
                    <a:pt x="2479730" y="93184"/>
                  </a:cubicBezTo>
                  <a:lnTo>
                    <a:pt x="2479730" y="838652"/>
                  </a:lnTo>
                  <a:cubicBezTo>
                    <a:pt x="2479730" y="890116"/>
                    <a:pt x="2438010" y="931836"/>
                    <a:pt x="2386546" y="931836"/>
                  </a:cubicBezTo>
                  <a:lnTo>
                    <a:pt x="93184" y="931836"/>
                  </a:lnTo>
                  <a:cubicBezTo>
                    <a:pt x="41720" y="931836"/>
                    <a:pt x="0" y="890116"/>
                    <a:pt x="0" y="838652"/>
                  </a:cubicBezTo>
                  <a:lnTo>
                    <a:pt x="0" y="93184"/>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Advancements in AI</a:t>
              </a:r>
            </a:p>
          </p:txBody>
        </p:sp>
        <p:sp>
          <p:nvSpPr>
            <p:cNvPr id="10" name="Freeform: Shape 9">
              <a:extLst>
                <a:ext uri="{FF2B5EF4-FFF2-40B4-BE49-F238E27FC236}">
                  <a16:creationId xmlns:a16="http://schemas.microsoft.com/office/drawing/2014/main" id="{2A0F28DF-4A52-6AEE-6DE5-08922BD186F7}"/>
                </a:ext>
              </a:extLst>
            </p:cNvPr>
            <p:cNvSpPr/>
            <p:nvPr/>
          </p:nvSpPr>
          <p:spPr>
            <a:xfrm>
              <a:off x="4223594" y="3182226"/>
              <a:ext cx="1425136" cy="1264942"/>
            </a:xfrm>
            <a:custGeom>
              <a:avLst/>
              <a:gdLst>
                <a:gd name="connsiteX0" fmla="*/ 0 w 1187613"/>
                <a:gd name="connsiteY0" fmla="*/ 105412 h 1054118"/>
                <a:gd name="connsiteX1" fmla="*/ 105412 w 1187613"/>
                <a:gd name="connsiteY1" fmla="*/ 0 h 1054118"/>
                <a:gd name="connsiteX2" fmla="*/ 1082201 w 1187613"/>
                <a:gd name="connsiteY2" fmla="*/ 0 h 1054118"/>
                <a:gd name="connsiteX3" fmla="*/ 1187613 w 1187613"/>
                <a:gd name="connsiteY3" fmla="*/ 105412 h 1054118"/>
                <a:gd name="connsiteX4" fmla="*/ 1187613 w 1187613"/>
                <a:gd name="connsiteY4" fmla="*/ 948706 h 1054118"/>
                <a:gd name="connsiteX5" fmla="*/ 1082201 w 1187613"/>
                <a:gd name="connsiteY5" fmla="*/ 1054118 h 1054118"/>
                <a:gd name="connsiteX6" fmla="*/ 105412 w 1187613"/>
                <a:gd name="connsiteY6" fmla="*/ 1054118 h 1054118"/>
                <a:gd name="connsiteX7" fmla="*/ 0 w 1187613"/>
                <a:gd name="connsiteY7" fmla="*/ 948706 h 1054118"/>
                <a:gd name="connsiteX8" fmla="*/ 0 w 118761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054118">
                  <a:moveTo>
                    <a:pt x="0" y="105412"/>
                  </a:moveTo>
                  <a:cubicBezTo>
                    <a:pt x="0" y="47195"/>
                    <a:pt x="47195" y="0"/>
                    <a:pt x="105412" y="0"/>
                  </a:cubicBezTo>
                  <a:lnTo>
                    <a:pt x="1082201" y="0"/>
                  </a:lnTo>
                  <a:cubicBezTo>
                    <a:pt x="1140418" y="0"/>
                    <a:pt x="1187613" y="47195"/>
                    <a:pt x="1187613" y="105412"/>
                  </a:cubicBezTo>
                  <a:lnTo>
                    <a:pt x="1187613" y="948706"/>
                  </a:lnTo>
                  <a:cubicBezTo>
                    <a:pt x="1187613" y="1006923"/>
                    <a:pt x="1140418" y="1054118"/>
                    <a:pt x="1082201" y="1054118"/>
                  </a:cubicBezTo>
                  <a:lnTo>
                    <a:pt x="105412" y="1054118"/>
                  </a:lnTo>
                  <a:cubicBezTo>
                    <a:pt x="47195" y="1054118"/>
                    <a:pt x="0" y="1006923"/>
                    <a:pt x="0" y="948706"/>
                  </a:cubicBezTo>
                  <a:lnTo>
                    <a:pt x="0" y="105412"/>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2006s</a:t>
              </a:r>
            </a:p>
          </p:txBody>
        </p:sp>
        <p:sp>
          <p:nvSpPr>
            <p:cNvPr id="11" name="Freeform: Shape 10">
              <a:extLst>
                <a:ext uri="{FF2B5EF4-FFF2-40B4-BE49-F238E27FC236}">
                  <a16:creationId xmlns:a16="http://schemas.microsoft.com/office/drawing/2014/main" id="{2A2C0D98-9B37-E0B5-76AB-B73A2177C3B8}"/>
                </a:ext>
              </a:extLst>
            </p:cNvPr>
            <p:cNvSpPr/>
            <p:nvPr/>
          </p:nvSpPr>
          <p:spPr>
            <a:xfrm>
              <a:off x="4223594" y="4749426"/>
              <a:ext cx="1425136" cy="2233459"/>
            </a:xfrm>
            <a:custGeom>
              <a:avLst/>
              <a:gdLst>
                <a:gd name="connsiteX0" fmla="*/ 0 w 1187613"/>
                <a:gd name="connsiteY0" fmla="*/ 118761 h 1861216"/>
                <a:gd name="connsiteX1" fmla="*/ 118761 w 1187613"/>
                <a:gd name="connsiteY1" fmla="*/ 0 h 1861216"/>
                <a:gd name="connsiteX2" fmla="*/ 1068852 w 1187613"/>
                <a:gd name="connsiteY2" fmla="*/ 0 h 1861216"/>
                <a:gd name="connsiteX3" fmla="*/ 1187613 w 1187613"/>
                <a:gd name="connsiteY3" fmla="*/ 118761 h 1861216"/>
                <a:gd name="connsiteX4" fmla="*/ 1187613 w 1187613"/>
                <a:gd name="connsiteY4" fmla="*/ 1742455 h 1861216"/>
                <a:gd name="connsiteX5" fmla="*/ 1068852 w 1187613"/>
                <a:gd name="connsiteY5" fmla="*/ 1861216 h 1861216"/>
                <a:gd name="connsiteX6" fmla="*/ 118761 w 1187613"/>
                <a:gd name="connsiteY6" fmla="*/ 1861216 h 1861216"/>
                <a:gd name="connsiteX7" fmla="*/ 0 w 1187613"/>
                <a:gd name="connsiteY7" fmla="*/ 1742455 h 1861216"/>
                <a:gd name="connsiteX8" fmla="*/ 0 w 1187613"/>
                <a:gd name="connsiteY8" fmla="*/ 118761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861216">
                  <a:moveTo>
                    <a:pt x="0" y="118761"/>
                  </a:moveTo>
                  <a:cubicBezTo>
                    <a:pt x="0" y="53171"/>
                    <a:pt x="53171" y="0"/>
                    <a:pt x="118761" y="0"/>
                  </a:cubicBezTo>
                  <a:lnTo>
                    <a:pt x="1068852" y="0"/>
                  </a:lnTo>
                  <a:cubicBezTo>
                    <a:pt x="1134442" y="0"/>
                    <a:pt x="1187613" y="53171"/>
                    <a:pt x="1187613" y="118761"/>
                  </a:cubicBezTo>
                  <a:lnTo>
                    <a:pt x="1187613" y="1742455"/>
                  </a:lnTo>
                  <a:cubicBezTo>
                    <a:pt x="1187613" y="1808045"/>
                    <a:pt x="1134442" y="1861216"/>
                    <a:pt x="1068852" y="1861216"/>
                  </a:cubicBezTo>
                  <a:lnTo>
                    <a:pt x="118761" y="1861216"/>
                  </a:lnTo>
                  <a:cubicBezTo>
                    <a:pt x="53171" y="1861216"/>
                    <a:pt x="0" y="1808045"/>
                    <a:pt x="0" y="1742455"/>
                  </a:cubicBezTo>
                  <a:lnTo>
                    <a:pt x="0" y="118761"/>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605" tIns="96605" rIns="96605" bIns="96605"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Revival of deep learning</a:t>
              </a:r>
            </a:p>
          </p:txBody>
        </p:sp>
        <p:sp>
          <p:nvSpPr>
            <p:cNvPr id="12" name="Freeform: Shape 11">
              <a:extLst>
                <a:ext uri="{FF2B5EF4-FFF2-40B4-BE49-F238E27FC236}">
                  <a16:creationId xmlns:a16="http://schemas.microsoft.com/office/drawing/2014/main" id="{F16368F1-6DDF-1B7D-6815-37ACBF57FA29}"/>
                </a:ext>
              </a:extLst>
            </p:cNvPr>
            <p:cNvSpPr/>
            <p:nvPr/>
          </p:nvSpPr>
          <p:spPr>
            <a:xfrm>
              <a:off x="5767742" y="3182226"/>
              <a:ext cx="1425136" cy="1264942"/>
            </a:xfrm>
            <a:custGeom>
              <a:avLst/>
              <a:gdLst>
                <a:gd name="connsiteX0" fmla="*/ 0 w 1187613"/>
                <a:gd name="connsiteY0" fmla="*/ 105412 h 1054118"/>
                <a:gd name="connsiteX1" fmla="*/ 105412 w 1187613"/>
                <a:gd name="connsiteY1" fmla="*/ 0 h 1054118"/>
                <a:gd name="connsiteX2" fmla="*/ 1082201 w 1187613"/>
                <a:gd name="connsiteY2" fmla="*/ 0 h 1054118"/>
                <a:gd name="connsiteX3" fmla="*/ 1187613 w 1187613"/>
                <a:gd name="connsiteY3" fmla="*/ 105412 h 1054118"/>
                <a:gd name="connsiteX4" fmla="*/ 1187613 w 1187613"/>
                <a:gd name="connsiteY4" fmla="*/ 948706 h 1054118"/>
                <a:gd name="connsiteX5" fmla="*/ 1082201 w 1187613"/>
                <a:gd name="connsiteY5" fmla="*/ 1054118 h 1054118"/>
                <a:gd name="connsiteX6" fmla="*/ 105412 w 1187613"/>
                <a:gd name="connsiteY6" fmla="*/ 1054118 h 1054118"/>
                <a:gd name="connsiteX7" fmla="*/ 0 w 1187613"/>
                <a:gd name="connsiteY7" fmla="*/ 948706 h 1054118"/>
                <a:gd name="connsiteX8" fmla="*/ 0 w 118761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054118">
                  <a:moveTo>
                    <a:pt x="0" y="105412"/>
                  </a:moveTo>
                  <a:cubicBezTo>
                    <a:pt x="0" y="47195"/>
                    <a:pt x="47195" y="0"/>
                    <a:pt x="105412" y="0"/>
                  </a:cubicBezTo>
                  <a:lnTo>
                    <a:pt x="1082201" y="0"/>
                  </a:lnTo>
                  <a:cubicBezTo>
                    <a:pt x="1140418" y="0"/>
                    <a:pt x="1187613" y="47195"/>
                    <a:pt x="1187613" y="105412"/>
                  </a:cubicBezTo>
                  <a:lnTo>
                    <a:pt x="1187613" y="948706"/>
                  </a:lnTo>
                  <a:cubicBezTo>
                    <a:pt x="1187613" y="1006923"/>
                    <a:pt x="1140418" y="1054118"/>
                    <a:pt x="1082201" y="1054118"/>
                  </a:cubicBezTo>
                  <a:lnTo>
                    <a:pt x="105412" y="1054118"/>
                  </a:lnTo>
                  <a:cubicBezTo>
                    <a:pt x="47195" y="1054118"/>
                    <a:pt x="0" y="1006923"/>
                    <a:pt x="0" y="948706"/>
                  </a:cubicBezTo>
                  <a:lnTo>
                    <a:pt x="0" y="105412"/>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2010s</a:t>
              </a:r>
            </a:p>
          </p:txBody>
        </p:sp>
        <p:sp>
          <p:nvSpPr>
            <p:cNvPr id="13" name="Freeform: Shape 12">
              <a:extLst>
                <a:ext uri="{FF2B5EF4-FFF2-40B4-BE49-F238E27FC236}">
                  <a16:creationId xmlns:a16="http://schemas.microsoft.com/office/drawing/2014/main" id="{75C6707A-1F90-AFB5-1E90-AEB61BE53D0A}"/>
                </a:ext>
              </a:extLst>
            </p:cNvPr>
            <p:cNvSpPr/>
            <p:nvPr/>
          </p:nvSpPr>
          <p:spPr>
            <a:xfrm>
              <a:off x="5767742" y="4749426"/>
              <a:ext cx="1425136" cy="2233459"/>
            </a:xfrm>
            <a:custGeom>
              <a:avLst/>
              <a:gdLst>
                <a:gd name="connsiteX0" fmla="*/ 0 w 1187613"/>
                <a:gd name="connsiteY0" fmla="*/ 118761 h 1861216"/>
                <a:gd name="connsiteX1" fmla="*/ 118761 w 1187613"/>
                <a:gd name="connsiteY1" fmla="*/ 0 h 1861216"/>
                <a:gd name="connsiteX2" fmla="*/ 1068852 w 1187613"/>
                <a:gd name="connsiteY2" fmla="*/ 0 h 1861216"/>
                <a:gd name="connsiteX3" fmla="*/ 1187613 w 1187613"/>
                <a:gd name="connsiteY3" fmla="*/ 118761 h 1861216"/>
                <a:gd name="connsiteX4" fmla="*/ 1187613 w 1187613"/>
                <a:gd name="connsiteY4" fmla="*/ 1742455 h 1861216"/>
                <a:gd name="connsiteX5" fmla="*/ 1068852 w 1187613"/>
                <a:gd name="connsiteY5" fmla="*/ 1861216 h 1861216"/>
                <a:gd name="connsiteX6" fmla="*/ 118761 w 1187613"/>
                <a:gd name="connsiteY6" fmla="*/ 1861216 h 1861216"/>
                <a:gd name="connsiteX7" fmla="*/ 0 w 1187613"/>
                <a:gd name="connsiteY7" fmla="*/ 1742455 h 1861216"/>
                <a:gd name="connsiteX8" fmla="*/ 0 w 1187613"/>
                <a:gd name="connsiteY8" fmla="*/ 118761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861216">
                  <a:moveTo>
                    <a:pt x="0" y="118761"/>
                  </a:moveTo>
                  <a:cubicBezTo>
                    <a:pt x="0" y="53171"/>
                    <a:pt x="53171" y="0"/>
                    <a:pt x="118761" y="0"/>
                  </a:cubicBezTo>
                  <a:lnTo>
                    <a:pt x="1068852" y="0"/>
                  </a:lnTo>
                  <a:cubicBezTo>
                    <a:pt x="1134442" y="0"/>
                    <a:pt x="1187613" y="53171"/>
                    <a:pt x="1187613" y="118761"/>
                  </a:cubicBezTo>
                  <a:lnTo>
                    <a:pt x="1187613" y="1742455"/>
                  </a:lnTo>
                  <a:cubicBezTo>
                    <a:pt x="1187613" y="1808045"/>
                    <a:pt x="1134442" y="1861216"/>
                    <a:pt x="1068852" y="1861216"/>
                  </a:cubicBezTo>
                  <a:lnTo>
                    <a:pt x="118761" y="1861216"/>
                  </a:lnTo>
                  <a:cubicBezTo>
                    <a:pt x="53171" y="1861216"/>
                    <a:pt x="0" y="1808045"/>
                    <a:pt x="0" y="1742455"/>
                  </a:cubicBezTo>
                  <a:lnTo>
                    <a:pt x="0" y="118761"/>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605" tIns="96605" rIns="96605" bIns="96605"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Breakthroughs in deep neural networks</a:t>
              </a:r>
            </a:p>
          </p:txBody>
        </p:sp>
        <p:sp>
          <p:nvSpPr>
            <p:cNvPr id="14" name="Freeform: Shape 13">
              <a:extLst>
                <a:ext uri="{FF2B5EF4-FFF2-40B4-BE49-F238E27FC236}">
                  <a16:creationId xmlns:a16="http://schemas.microsoft.com/office/drawing/2014/main" id="{39750714-9ACF-BFDB-FD15-9F51A5438874}"/>
                </a:ext>
              </a:extLst>
            </p:cNvPr>
            <p:cNvSpPr/>
            <p:nvPr/>
          </p:nvSpPr>
          <p:spPr>
            <a:xfrm>
              <a:off x="7434796" y="1761765"/>
              <a:ext cx="2975558" cy="1118203"/>
            </a:xfrm>
            <a:custGeom>
              <a:avLst/>
              <a:gdLst>
                <a:gd name="connsiteX0" fmla="*/ 0 w 2479632"/>
                <a:gd name="connsiteY0" fmla="*/ 93184 h 931836"/>
                <a:gd name="connsiteX1" fmla="*/ 93184 w 2479632"/>
                <a:gd name="connsiteY1" fmla="*/ 0 h 931836"/>
                <a:gd name="connsiteX2" fmla="*/ 2386448 w 2479632"/>
                <a:gd name="connsiteY2" fmla="*/ 0 h 931836"/>
                <a:gd name="connsiteX3" fmla="*/ 2479632 w 2479632"/>
                <a:gd name="connsiteY3" fmla="*/ 93184 h 931836"/>
                <a:gd name="connsiteX4" fmla="*/ 2479632 w 2479632"/>
                <a:gd name="connsiteY4" fmla="*/ 838652 h 931836"/>
                <a:gd name="connsiteX5" fmla="*/ 2386448 w 2479632"/>
                <a:gd name="connsiteY5" fmla="*/ 931836 h 931836"/>
                <a:gd name="connsiteX6" fmla="*/ 93184 w 2479632"/>
                <a:gd name="connsiteY6" fmla="*/ 931836 h 931836"/>
                <a:gd name="connsiteX7" fmla="*/ 0 w 2479632"/>
                <a:gd name="connsiteY7" fmla="*/ 838652 h 931836"/>
                <a:gd name="connsiteX8" fmla="*/ 0 w 2479632"/>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632" h="931836">
                  <a:moveTo>
                    <a:pt x="0" y="93184"/>
                  </a:moveTo>
                  <a:cubicBezTo>
                    <a:pt x="0" y="41720"/>
                    <a:pt x="41720" y="0"/>
                    <a:pt x="93184" y="0"/>
                  </a:cubicBezTo>
                  <a:lnTo>
                    <a:pt x="2386448" y="0"/>
                  </a:lnTo>
                  <a:cubicBezTo>
                    <a:pt x="2437912" y="0"/>
                    <a:pt x="2479632" y="41720"/>
                    <a:pt x="2479632" y="93184"/>
                  </a:cubicBezTo>
                  <a:lnTo>
                    <a:pt x="2479632" y="838652"/>
                  </a:lnTo>
                  <a:cubicBezTo>
                    <a:pt x="2479632" y="890116"/>
                    <a:pt x="2437912" y="931836"/>
                    <a:pt x="2386448" y="931836"/>
                  </a:cubicBezTo>
                  <a:lnTo>
                    <a:pt x="93184" y="931836"/>
                  </a:lnTo>
                  <a:cubicBezTo>
                    <a:pt x="41720" y="931836"/>
                    <a:pt x="0" y="890116"/>
                    <a:pt x="0" y="838652"/>
                  </a:cubicBezTo>
                  <a:lnTo>
                    <a:pt x="0" y="93184"/>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Generative AI in Image</a:t>
              </a:r>
            </a:p>
          </p:txBody>
        </p:sp>
        <p:sp>
          <p:nvSpPr>
            <p:cNvPr id="15" name="Freeform: Shape 14">
              <a:extLst>
                <a:ext uri="{FF2B5EF4-FFF2-40B4-BE49-F238E27FC236}">
                  <a16:creationId xmlns:a16="http://schemas.microsoft.com/office/drawing/2014/main" id="{7209A48B-F1B3-FCA7-54E7-876E519CFD84}"/>
                </a:ext>
              </a:extLst>
            </p:cNvPr>
            <p:cNvSpPr/>
            <p:nvPr/>
          </p:nvSpPr>
          <p:spPr>
            <a:xfrm>
              <a:off x="7439325"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2015</a:t>
              </a:r>
            </a:p>
          </p:txBody>
        </p:sp>
        <p:sp>
          <p:nvSpPr>
            <p:cNvPr id="16" name="Freeform: Shape 15">
              <a:extLst>
                <a:ext uri="{FF2B5EF4-FFF2-40B4-BE49-F238E27FC236}">
                  <a16:creationId xmlns:a16="http://schemas.microsoft.com/office/drawing/2014/main" id="{32F17ED0-1960-8314-586B-5170CFED7582}"/>
                </a:ext>
              </a:extLst>
            </p:cNvPr>
            <p:cNvSpPr/>
            <p:nvPr/>
          </p:nvSpPr>
          <p:spPr>
            <a:xfrm>
              <a:off x="743932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DeepDream by Google</a:t>
              </a:r>
            </a:p>
          </p:txBody>
        </p:sp>
        <p:sp>
          <p:nvSpPr>
            <p:cNvPr id="17" name="Freeform: Shape 16">
              <a:extLst>
                <a:ext uri="{FF2B5EF4-FFF2-40B4-BE49-F238E27FC236}">
                  <a16:creationId xmlns:a16="http://schemas.microsoft.com/office/drawing/2014/main" id="{8FD2381D-13B4-2ADB-B67C-D66EE562CFEA}"/>
                </a:ext>
              </a:extLst>
            </p:cNvPr>
            <p:cNvSpPr/>
            <p:nvPr/>
          </p:nvSpPr>
          <p:spPr>
            <a:xfrm>
              <a:off x="8982082"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2018</a:t>
              </a:r>
            </a:p>
          </p:txBody>
        </p:sp>
        <p:sp>
          <p:nvSpPr>
            <p:cNvPr id="18" name="Freeform: Shape 17">
              <a:extLst>
                <a:ext uri="{FF2B5EF4-FFF2-40B4-BE49-F238E27FC236}">
                  <a16:creationId xmlns:a16="http://schemas.microsoft.com/office/drawing/2014/main" id="{63C0A678-F46B-734A-335A-79C570D01251}"/>
                </a:ext>
              </a:extLst>
            </p:cNvPr>
            <p:cNvSpPr/>
            <p:nvPr/>
          </p:nvSpPr>
          <p:spPr>
            <a:xfrm>
              <a:off x="8982082"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GANs became popular for image generation (2014-18)</a:t>
              </a:r>
            </a:p>
          </p:txBody>
        </p:sp>
        <p:sp>
          <p:nvSpPr>
            <p:cNvPr id="19" name="Freeform: Shape 18">
              <a:extLst>
                <a:ext uri="{FF2B5EF4-FFF2-40B4-BE49-F238E27FC236}">
                  <a16:creationId xmlns:a16="http://schemas.microsoft.com/office/drawing/2014/main" id="{9D27CB7E-A83D-2755-506F-3D1BDB98BC2E}"/>
                </a:ext>
              </a:extLst>
            </p:cNvPr>
            <p:cNvSpPr/>
            <p:nvPr/>
          </p:nvSpPr>
          <p:spPr>
            <a:xfrm>
              <a:off x="10648901" y="1761765"/>
              <a:ext cx="2975442" cy="1118203"/>
            </a:xfrm>
            <a:custGeom>
              <a:avLst/>
              <a:gdLst>
                <a:gd name="connsiteX0" fmla="*/ 0 w 2479535"/>
                <a:gd name="connsiteY0" fmla="*/ 93184 h 931836"/>
                <a:gd name="connsiteX1" fmla="*/ 93184 w 2479535"/>
                <a:gd name="connsiteY1" fmla="*/ 0 h 931836"/>
                <a:gd name="connsiteX2" fmla="*/ 2386351 w 2479535"/>
                <a:gd name="connsiteY2" fmla="*/ 0 h 931836"/>
                <a:gd name="connsiteX3" fmla="*/ 2479535 w 2479535"/>
                <a:gd name="connsiteY3" fmla="*/ 93184 h 931836"/>
                <a:gd name="connsiteX4" fmla="*/ 2479535 w 2479535"/>
                <a:gd name="connsiteY4" fmla="*/ 838652 h 931836"/>
                <a:gd name="connsiteX5" fmla="*/ 2386351 w 2479535"/>
                <a:gd name="connsiteY5" fmla="*/ 931836 h 931836"/>
                <a:gd name="connsiteX6" fmla="*/ 93184 w 2479535"/>
                <a:gd name="connsiteY6" fmla="*/ 931836 h 931836"/>
                <a:gd name="connsiteX7" fmla="*/ 0 w 2479535"/>
                <a:gd name="connsiteY7" fmla="*/ 838652 h 931836"/>
                <a:gd name="connsiteX8" fmla="*/ 0 w 2479535"/>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535" h="931836">
                  <a:moveTo>
                    <a:pt x="0" y="93184"/>
                  </a:moveTo>
                  <a:cubicBezTo>
                    <a:pt x="0" y="41720"/>
                    <a:pt x="41720" y="0"/>
                    <a:pt x="93184" y="0"/>
                  </a:cubicBezTo>
                  <a:lnTo>
                    <a:pt x="2386351" y="0"/>
                  </a:lnTo>
                  <a:cubicBezTo>
                    <a:pt x="2437815" y="0"/>
                    <a:pt x="2479535" y="41720"/>
                    <a:pt x="2479535" y="93184"/>
                  </a:cubicBezTo>
                  <a:lnTo>
                    <a:pt x="2479535" y="838652"/>
                  </a:lnTo>
                  <a:cubicBezTo>
                    <a:pt x="2479535" y="890116"/>
                    <a:pt x="2437815" y="931836"/>
                    <a:pt x="2386351" y="931836"/>
                  </a:cubicBezTo>
                  <a:lnTo>
                    <a:pt x="93184" y="931836"/>
                  </a:lnTo>
                  <a:cubicBezTo>
                    <a:pt x="41720" y="931836"/>
                    <a:pt x="0" y="890116"/>
                    <a:pt x="0" y="838652"/>
                  </a:cubicBezTo>
                  <a:lnTo>
                    <a:pt x="0" y="93184"/>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Generative AI in Text</a:t>
              </a:r>
            </a:p>
          </p:txBody>
        </p:sp>
        <p:sp>
          <p:nvSpPr>
            <p:cNvPr id="20" name="Freeform: Shape 19">
              <a:extLst>
                <a:ext uri="{FF2B5EF4-FFF2-40B4-BE49-F238E27FC236}">
                  <a16:creationId xmlns:a16="http://schemas.microsoft.com/office/drawing/2014/main" id="{1CC4E199-D14F-D0AB-7F1D-271342E0382E}"/>
                </a:ext>
              </a:extLst>
            </p:cNvPr>
            <p:cNvSpPr/>
            <p:nvPr/>
          </p:nvSpPr>
          <p:spPr>
            <a:xfrm>
              <a:off x="10653372"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2018</a:t>
              </a:r>
            </a:p>
          </p:txBody>
        </p:sp>
        <p:sp>
          <p:nvSpPr>
            <p:cNvPr id="21" name="Freeform: Shape 20">
              <a:extLst>
                <a:ext uri="{FF2B5EF4-FFF2-40B4-BE49-F238E27FC236}">
                  <a16:creationId xmlns:a16="http://schemas.microsoft.com/office/drawing/2014/main" id="{2C10C40B-B574-8AD8-B940-5021373B048F}"/>
                </a:ext>
              </a:extLst>
            </p:cNvPr>
            <p:cNvSpPr/>
            <p:nvPr/>
          </p:nvSpPr>
          <p:spPr>
            <a:xfrm>
              <a:off x="10653372"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GPT by OpenAI, BERT by Google</a:t>
              </a:r>
            </a:p>
          </p:txBody>
        </p:sp>
        <p:sp>
          <p:nvSpPr>
            <p:cNvPr id="22" name="Freeform: Shape 21">
              <a:extLst>
                <a:ext uri="{FF2B5EF4-FFF2-40B4-BE49-F238E27FC236}">
                  <a16:creationId xmlns:a16="http://schemas.microsoft.com/office/drawing/2014/main" id="{40C0B23C-1E82-F2AB-1C62-E3988F380D8D}"/>
                </a:ext>
              </a:extLst>
            </p:cNvPr>
            <p:cNvSpPr/>
            <p:nvPr/>
          </p:nvSpPr>
          <p:spPr>
            <a:xfrm>
              <a:off x="12196128"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2020</a:t>
              </a:r>
            </a:p>
          </p:txBody>
        </p:sp>
        <p:sp>
          <p:nvSpPr>
            <p:cNvPr id="23" name="Freeform: Shape 22">
              <a:extLst>
                <a:ext uri="{FF2B5EF4-FFF2-40B4-BE49-F238E27FC236}">
                  <a16:creationId xmlns:a16="http://schemas.microsoft.com/office/drawing/2014/main" id="{65843EB1-6CB2-2D73-CD46-B052C1992BED}"/>
                </a:ext>
              </a:extLst>
            </p:cNvPr>
            <p:cNvSpPr/>
            <p:nvPr/>
          </p:nvSpPr>
          <p:spPr>
            <a:xfrm>
              <a:off x="1219630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GPT3, Advance NLP</a:t>
              </a:r>
            </a:p>
          </p:txBody>
        </p:sp>
      </p:grpSp>
    </p:spTree>
    <p:extLst>
      <p:ext uri="{BB962C8B-B14F-4D97-AF65-F5344CB8AC3E}">
        <p14:creationId xmlns:p14="http://schemas.microsoft.com/office/powerpoint/2010/main" val="3727814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B5BA-0B27-0A01-4607-DB0EE9E9B205}"/>
              </a:ext>
            </a:extLst>
          </p:cNvPr>
          <p:cNvSpPr>
            <a:spLocks noGrp="1"/>
          </p:cNvSpPr>
          <p:nvPr>
            <p:ph type="title"/>
          </p:nvPr>
        </p:nvSpPr>
        <p:spPr/>
        <p:txBody>
          <a:bodyPr/>
          <a:lstStyle/>
          <a:p>
            <a:r>
              <a:rPr lang="en-IN" sz="3600" dirty="0">
                <a:latin typeface="Calibri" panose="020F0502020204030204" pitchFamily="34" charset="0"/>
                <a:ea typeface="Calibri" panose="020F0502020204030204" pitchFamily="34" charset="0"/>
                <a:cs typeface="Calibri" panose="020F0502020204030204" pitchFamily="34" charset="0"/>
              </a:rPr>
              <a:t>Generative AI Market trends</a:t>
            </a:r>
            <a:endParaRPr lang="en-IN" dirty="0"/>
          </a:p>
        </p:txBody>
      </p:sp>
      <p:sp>
        <p:nvSpPr>
          <p:cNvPr id="3" name="Content Placeholder 2">
            <a:extLst>
              <a:ext uri="{FF2B5EF4-FFF2-40B4-BE49-F238E27FC236}">
                <a16:creationId xmlns:a16="http://schemas.microsoft.com/office/drawing/2014/main" id="{DD58ADB0-4985-1F83-F0EC-51576A98DBC8}"/>
              </a:ext>
            </a:extLst>
          </p:cNvPr>
          <p:cNvSpPr>
            <a:spLocks noGrp="1"/>
          </p:cNvSpPr>
          <p:nvPr>
            <p:ph idx="1"/>
          </p:nvPr>
        </p:nvSpPr>
        <p:spPr>
          <a:xfrm>
            <a:off x="736605" y="1877065"/>
            <a:ext cx="4967798" cy="4475480"/>
          </a:xfrm>
        </p:spPr>
        <p:txBody>
          <a:bodyPr/>
          <a:lstStyle/>
          <a:p>
            <a:pPr marL="0" indent="0">
              <a:lnSpc>
                <a:spcPct val="150000"/>
              </a:lnSpc>
              <a:buNone/>
            </a:pPr>
            <a:r>
              <a:rPr lang="en-IN" dirty="0">
                <a:latin typeface="Calibri" panose="020F0502020204030204" pitchFamily="34" charset="0"/>
                <a:ea typeface="Calibri" panose="020F0502020204030204" pitchFamily="34" charset="0"/>
                <a:cs typeface="Calibri" panose="020F0502020204030204" pitchFamily="34" charset="0"/>
              </a:rPr>
              <a:t>By 2032, more than 12% of technology spend will drive towards spends on Generative AI solutions.</a:t>
            </a: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pic>
        <p:nvPicPr>
          <p:cNvPr id="5" name="Picture 4">
            <a:extLst>
              <a:ext uri="{FF2B5EF4-FFF2-40B4-BE49-F238E27FC236}">
                <a16:creationId xmlns:a16="http://schemas.microsoft.com/office/drawing/2014/main" id="{E426F007-07E2-8289-FF01-7BECDA5F73A0}"/>
              </a:ext>
            </a:extLst>
          </p:cNvPr>
          <p:cNvPicPr>
            <a:picLocks noChangeAspect="1"/>
          </p:cNvPicPr>
          <p:nvPr/>
        </p:nvPicPr>
        <p:blipFill rotWithShape="1">
          <a:blip r:embed="rId2"/>
          <a:srcRect l="1947" t="6728" r="4227" b="9563"/>
          <a:stretch/>
        </p:blipFill>
        <p:spPr>
          <a:xfrm>
            <a:off x="6408406" y="1965026"/>
            <a:ext cx="7651724" cy="4299548"/>
          </a:xfrm>
          <a:prstGeom prst="rect">
            <a:avLst/>
          </a:prstGeom>
        </p:spPr>
      </p:pic>
    </p:spTree>
    <p:extLst>
      <p:ext uri="{BB962C8B-B14F-4D97-AF65-F5344CB8AC3E}">
        <p14:creationId xmlns:p14="http://schemas.microsoft.com/office/powerpoint/2010/main" val="17568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5384</TotalTime>
  <Words>5533</Words>
  <Application>Microsoft Office PowerPoint</Application>
  <PresentationFormat>Custom</PresentationFormat>
  <Paragraphs>583</Paragraphs>
  <Slides>60</Slides>
  <Notes>31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60</vt:i4>
      </vt:variant>
    </vt:vector>
  </HeadingPairs>
  <TitlesOfParts>
    <vt:vector size="79" baseType="lpstr">
      <vt:lpstr>Aptos</vt:lpstr>
      <vt:lpstr>Arial</vt:lpstr>
      <vt:lpstr>Avenir Next LT Pro</vt:lpstr>
      <vt:lpstr>Barlow</vt:lpstr>
      <vt:lpstr>Book Antiqua</vt:lpstr>
      <vt:lpstr>Calibri</vt:lpstr>
      <vt:lpstr>Calibri Light</vt:lpstr>
      <vt:lpstr>Courier New</vt:lpstr>
      <vt:lpstr>Georgia</vt:lpstr>
      <vt:lpstr>Google Sans</vt:lpstr>
      <vt:lpstr>Inter</vt:lpstr>
      <vt:lpstr>Lato</vt:lpstr>
      <vt:lpstr>Montserrat</vt:lpstr>
      <vt:lpstr>Open Sans</vt:lpstr>
      <vt:lpstr>Segoe UI</vt:lpstr>
      <vt:lpstr>Segoe UI Semibold</vt:lpstr>
      <vt:lpstr>Tw Cen MT</vt:lpstr>
      <vt:lpstr>Wingdings</vt:lpstr>
      <vt:lpstr>Office Theme</vt:lpstr>
      <vt:lpstr>PowerPoint Presentation</vt:lpstr>
      <vt:lpstr>Anshu Pandey</vt:lpstr>
      <vt:lpstr>PowerPoint Presentation</vt:lpstr>
      <vt:lpstr>PowerPoint Presentation</vt:lpstr>
      <vt:lpstr>PowerPoint Presentation</vt:lpstr>
      <vt:lpstr>PowerPoint Presentation</vt:lpstr>
      <vt:lpstr>PowerPoint Presentation</vt:lpstr>
      <vt:lpstr>History of Generative AI</vt:lpstr>
      <vt:lpstr>Generative AI Market trends</vt:lpstr>
      <vt:lpstr>PowerPoint Presentation</vt:lpstr>
      <vt:lpstr>Generative AI vs. Discriminative AI</vt:lpstr>
      <vt:lpstr>Key Organizations </vt:lpstr>
      <vt:lpstr>Key Organizations </vt:lpstr>
      <vt:lpstr>Key Organizations </vt:lpstr>
      <vt:lpstr>Text Generation</vt:lpstr>
      <vt:lpstr>Image Generation</vt:lpstr>
      <vt:lpstr> Image Generation</vt:lpstr>
      <vt:lpstr>Image Generation: Techniques</vt:lpstr>
      <vt:lpstr>Audio Generation</vt:lpstr>
      <vt:lpstr>Video Generation</vt:lpstr>
      <vt:lpstr>Code Generation</vt:lpstr>
      <vt:lpstr>PowerPoint Presentation</vt:lpstr>
      <vt:lpstr>PowerPoint Presentation</vt:lpstr>
      <vt:lpstr>PowerPoint Presentation</vt:lpstr>
      <vt:lpstr>Working of LLMs</vt:lpstr>
      <vt:lpstr> Applications of Language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Hugging Face API</vt:lpstr>
      <vt:lpstr>What is hugging face?</vt:lpstr>
      <vt:lpstr>Hugging Face Hub</vt:lpstr>
      <vt:lpstr>Hugging Face API applications</vt:lpstr>
      <vt:lpstr>Text Classification with Hugging Face</vt:lpstr>
      <vt:lpstr>PowerPoint Presentation</vt:lpstr>
      <vt:lpstr>PowerPoint Presentation</vt:lpstr>
      <vt:lpstr>PowerPoint Presentation</vt:lpstr>
      <vt:lpstr>Types of Machine Learning(ML)</vt:lpstr>
      <vt:lpstr>Types of Machine Learning(ML)</vt:lpstr>
      <vt:lpstr>Types of Machine Learning(ML)</vt:lpstr>
      <vt:lpstr>Applications of Machine Learning(ML)</vt:lpstr>
      <vt:lpstr>Deep Learning (DL): Deep Learning is a subset of Machine Learning, where neural networks — algorithms inspired by the human brain — learn from large amounts of data..  Deep Learning  can automatically learn and improve from experience without human intervention.</vt:lpstr>
      <vt:lpstr>Neural Networks</vt:lpstr>
      <vt:lpstr>Units and Layers in Neural Networks</vt:lpstr>
      <vt:lpstr>Types of Neural Networks:</vt:lpstr>
      <vt:lpstr> Applications of Deep Learning</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Anshu Pandey</cp:lastModifiedBy>
  <cp:revision>21</cp:revision>
  <dcterms:created xsi:type="dcterms:W3CDTF">2023-09-14T12:46:15Z</dcterms:created>
  <dcterms:modified xsi:type="dcterms:W3CDTF">2024-02-13T09:35:17Z</dcterms:modified>
</cp:coreProperties>
</file>